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7"/>
  </p:notesMasterIdLst>
  <p:sldIdLst>
    <p:sldId id="322" r:id="rId3"/>
    <p:sldId id="364" r:id="rId4"/>
    <p:sldId id="331" r:id="rId5"/>
    <p:sldId id="352" r:id="rId6"/>
    <p:sldId id="332" r:id="rId7"/>
    <p:sldId id="333" r:id="rId8"/>
    <p:sldId id="335" r:id="rId9"/>
    <p:sldId id="341" r:id="rId10"/>
    <p:sldId id="340" r:id="rId11"/>
    <p:sldId id="339" r:id="rId12"/>
    <p:sldId id="338" r:id="rId13"/>
    <p:sldId id="334" r:id="rId14"/>
    <p:sldId id="336" r:id="rId15"/>
    <p:sldId id="344" r:id="rId16"/>
    <p:sldId id="342" r:id="rId17"/>
    <p:sldId id="353" r:id="rId18"/>
    <p:sldId id="354" r:id="rId19"/>
    <p:sldId id="349" r:id="rId20"/>
    <p:sldId id="345" r:id="rId21"/>
    <p:sldId id="346" r:id="rId22"/>
    <p:sldId id="351" r:id="rId23"/>
    <p:sldId id="350" r:id="rId24"/>
    <p:sldId id="355" r:id="rId25"/>
    <p:sldId id="316" r:id="rId26"/>
    <p:sldId id="359" r:id="rId27"/>
    <p:sldId id="360" r:id="rId28"/>
    <p:sldId id="361" r:id="rId29"/>
    <p:sldId id="362" r:id="rId30"/>
    <p:sldId id="363" r:id="rId31"/>
    <p:sldId id="366" r:id="rId32"/>
    <p:sldId id="324" r:id="rId33"/>
    <p:sldId id="367" r:id="rId34"/>
    <p:sldId id="372" r:id="rId35"/>
    <p:sldId id="370" r:id="rId36"/>
    <p:sldId id="368" r:id="rId37"/>
    <p:sldId id="328" r:id="rId38"/>
    <p:sldId id="371" r:id="rId39"/>
    <p:sldId id="373" r:id="rId40"/>
    <p:sldId id="374" r:id="rId41"/>
    <p:sldId id="375" r:id="rId42"/>
    <p:sldId id="376" r:id="rId43"/>
    <p:sldId id="377" r:id="rId44"/>
    <p:sldId id="378" r:id="rId45"/>
    <p:sldId id="381" r:id="rId46"/>
    <p:sldId id="379" r:id="rId47"/>
    <p:sldId id="382" r:id="rId48"/>
    <p:sldId id="383" r:id="rId49"/>
    <p:sldId id="390" r:id="rId50"/>
    <p:sldId id="384" r:id="rId51"/>
    <p:sldId id="385" r:id="rId52"/>
    <p:sldId id="386" r:id="rId53"/>
    <p:sldId id="387" r:id="rId54"/>
    <p:sldId id="388" r:id="rId55"/>
    <p:sldId id="389" r:id="rId56"/>
  </p:sldIdLst>
  <p:sldSz cx="9144000" cy="6858000" type="screen4x3"/>
  <p:notesSz cx="6805613"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C5FFC5"/>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0" y="-3048"/>
      </p:cViewPr>
      <p:guideLst>
        <p:guide orient="horz" pos="2160"/>
        <p:guide pos="2880"/>
      </p:guideLst>
    </p:cSldViewPr>
  </p:slideViewPr>
  <p:notesTextViewPr>
    <p:cViewPr>
      <p:scale>
        <a:sx n="3" d="2"/>
        <a:sy n="3" d="2"/>
      </p:scale>
      <p:origin x="0" y="0"/>
    </p:cViewPr>
  </p:notesTextViewPr>
  <p:sorterViewPr>
    <p:cViewPr>
      <p:scale>
        <a:sx n="50" d="100"/>
        <a:sy n="50" d="100"/>
      </p:scale>
      <p:origin x="0" y="-28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hangingPunct="1">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54450" y="0"/>
            <a:ext cx="2949575" cy="496888"/>
          </a:xfrm>
          <a:prstGeom prst="rect">
            <a:avLst/>
          </a:prstGeom>
        </p:spPr>
        <p:txBody>
          <a:bodyPr vert="horz" lIns="91440" tIns="45720" rIns="91440" bIns="45720" rtlCol="0"/>
          <a:lstStyle>
            <a:lvl1pPr algn="r" eaLnBrk="1" hangingPunct="1">
              <a:defRPr sz="1200">
                <a:ea typeface="ＭＳ Ｐゴシック" charset="-128"/>
              </a:defRPr>
            </a:lvl1pPr>
          </a:lstStyle>
          <a:p>
            <a:pPr>
              <a:defRPr/>
            </a:pPr>
            <a:fld id="{6662D023-CB70-4C54-A7D1-61CA2E269476}" type="datetimeFigureOut">
              <a:rPr lang="ja-JP" altLang="en-US"/>
              <a:pPr>
                <a:defRPr/>
              </a:pPr>
              <a:t>2015/7/3</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hangingPunct="1">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AEE5F5-0EB4-4206-8012-E10DFD773979}" type="slidenum">
              <a:rPr lang="ja-JP" altLang="en-US"/>
              <a:pPr/>
              <a:t>‹#›</a:t>
            </a:fld>
            <a:endParaRPr lang="ja-JP" altLang="en-US"/>
          </a:p>
        </p:txBody>
      </p:sp>
    </p:spTree>
    <p:extLst>
      <p:ext uri="{BB962C8B-B14F-4D97-AF65-F5344CB8AC3E}">
        <p14:creationId xmlns:p14="http://schemas.microsoft.com/office/powerpoint/2010/main" val="3553284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AEE5F5-0EB4-4206-8012-E10DFD773979}" type="slidenum">
              <a:rPr lang="ja-JP" altLang="en-US" smtClean="0"/>
              <a:pPr/>
              <a:t>14</a:t>
            </a:fld>
            <a:endParaRPr lang="ja-JP" altLang="en-US"/>
          </a:p>
        </p:txBody>
      </p:sp>
    </p:spTree>
    <p:extLst>
      <p:ext uri="{BB962C8B-B14F-4D97-AF65-F5344CB8AC3E}">
        <p14:creationId xmlns:p14="http://schemas.microsoft.com/office/powerpoint/2010/main" val="296583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AEE5F5-0EB4-4206-8012-E10DFD773979}" type="slidenum">
              <a:rPr lang="ja-JP" altLang="en-US" smtClean="0"/>
              <a:pPr/>
              <a:t>34</a:t>
            </a:fld>
            <a:endParaRPr lang="ja-JP" altLang="en-US"/>
          </a:p>
        </p:txBody>
      </p:sp>
    </p:spTree>
    <p:extLst>
      <p:ext uri="{BB962C8B-B14F-4D97-AF65-F5344CB8AC3E}">
        <p14:creationId xmlns:p14="http://schemas.microsoft.com/office/powerpoint/2010/main" val="262036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We will now consider the results of the correspondence analysis of will/want expression in four groups according to their tsunami and nuclear experiences (Fig. 1). In this diagram of correspondence analysis the frequently used words in verbal expression of will and want in each of the four groups (tsunami only, earthquake only [= neither tsunami nor nuclear], nuclear only, both tsunami and nuclear) can be seen listed near the group location. Those children who had only the tsunami experience (left side in Fig. 1) mentioned the importance of conveying the experience such as “I don’t want to forget the tsunami disaster” and “I want to pass down the experience in the future.” Those children who were under the influence of the nuclear disaster (right side in Fig. 1), regardless of tsunami experience, often wrote about the inconvenience and pain in their life at that time, such as “I want to go back home,” “I want to see my friends,” “I want my home town to recover as before,” and “I want to play outside.” Those who had neither tsunami nor nuclear experience (i.e., earthquake experience only: center in Fig.1) often expressed their positive willingness such as “I will not give up,” “I will hold my own,” and “I want to live passionately.”</a:t>
            </a:r>
          </a:p>
          <a:p>
            <a:endParaRPr kumimoji="1" lang="en-US"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 Discussion</a:t>
            </a:r>
            <a:endParaRPr kumimoji="1" lang="ja-JP" altLang="ja-JP" sz="1200" b="1"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The children’s lives have changed dramatically after the Great East Japan Earthquake. As the tsunami disaster occurs in the interval of once in decades or even hundreds of years, the children often focused on the importance to convey the experience for reduction of casualties for the next tsunami. Their time perspective was future-oriented based because the tsunami was now in the past. On the other hand, the experience of nuclear disaster was current and ongoing and therefore was quite different: those children often mentioned their present life as inconvenient and difficult, and about their painful feelings. The effects of the nuclear accidents were widespread not only geographically but also time consuming including the problems of housing relocation, disruption of school and workplace, food consumption, restrictions of play on the land, decontamination, money for reconstruction, etc. The nuclear accident has forcing children to endure long term distress in their daily life. Their time perspective was continuity from the disaster period, to the present time, and into the future. </a:t>
            </a:r>
            <a:endParaRPr kumimoji="1" lang="ja-JP"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E48FEA-C640-4AF5-BBB5-58DC6CE5E3B2}" type="slidenum">
              <a:rPr lang="ja-JP" altLang="en-US" smtClean="0"/>
              <a:pPr/>
              <a:t>36</a:t>
            </a:fld>
            <a:endParaRPr lang="ja-JP" altLang="en-US"/>
          </a:p>
        </p:txBody>
      </p:sp>
    </p:spTree>
    <p:extLst>
      <p:ext uri="{BB962C8B-B14F-4D97-AF65-F5344CB8AC3E}">
        <p14:creationId xmlns:p14="http://schemas.microsoft.com/office/powerpoint/2010/main" val="429262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A7BEA90-5B42-4413-B09B-BE2B6EAA4155}"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1B03F9E-1159-4BCC-9D1E-12832CCCDAB1}" type="slidenum">
              <a:rPr lang="ja-JP" altLang="en-US"/>
              <a:pPr/>
              <a:t>‹#›</a:t>
            </a:fld>
            <a:endParaRPr lang="ja-JP" altLang="en-US"/>
          </a:p>
        </p:txBody>
      </p:sp>
    </p:spTree>
    <p:extLst>
      <p:ext uri="{BB962C8B-B14F-4D97-AF65-F5344CB8AC3E}">
        <p14:creationId xmlns:p14="http://schemas.microsoft.com/office/powerpoint/2010/main" val="284485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998ABE3-3090-402D-8B9B-0F92FC937E64}"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C8AEEF38-98DB-4287-BF1F-31363B34919D}" type="slidenum">
              <a:rPr lang="ja-JP" altLang="en-US"/>
              <a:pPr/>
              <a:t>‹#›</a:t>
            </a:fld>
            <a:endParaRPr lang="ja-JP" altLang="en-US"/>
          </a:p>
        </p:txBody>
      </p:sp>
    </p:spTree>
    <p:extLst>
      <p:ext uri="{BB962C8B-B14F-4D97-AF65-F5344CB8AC3E}">
        <p14:creationId xmlns:p14="http://schemas.microsoft.com/office/powerpoint/2010/main" val="111178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312F5AB-6308-432B-ABD3-82ECB74FCA4D}"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C6BA8BE-35FA-4B3C-BD62-2D3226A82F27}" type="slidenum">
              <a:rPr lang="ja-JP" altLang="en-US"/>
              <a:pPr/>
              <a:t>‹#›</a:t>
            </a:fld>
            <a:endParaRPr lang="ja-JP" altLang="en-US"/>
          </a:p>
        </p:txBody>
      </p:sp>
    </p:spTree>
    <p:extLst>
      <p:ext uri="{BB962C8B-B14F-4D97-AF65-F5344CB8AC3E}">
        <p14:creationId xmlns:p14="http://schemas.microsoft.com/office/powerpoint/2010/main" val="311666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4FE655C-8AE7-4AFE-B396-F083D1D36778}"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2B12218-5C28-468C-920D-F41D2F6A85C1}" type="slidenum">
              <a:rPr lang="ja-JP" altLang="en-US"/>
              <a:pPr/>
              <a:t>‹#›</a:t>
            </a:fld>
            <a:endParaRPr lang="ja-JP" altLang="en-US"/>
          </a:p>
        </p:txBody>
      </p:sp>
    </p:spTree>
    <p:extLst>
      <p:ext uri="{BB962C8B-B14F-4D97-AF65-F5344CB8AC3E}">
        <p14:creationId xmlns:p14="http://schemas.microsoft.com/office/powerpoint/2010/main" val="157686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F9F5ED5-11D0-4C12-B020-685E237C975E}"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4D526944-8A71-4200-8733-81FD2CC7C98F}" type="slidenum">
              <a:rPr lang="ja-JP" altLang="en-US"/>
              <a:pPr/>
              <a:t>‹#›</a:t>
            </a:fld>
            <a:endParaRPr lang="ja-JP" altLang="en-US"/>
          </a:p>
        </p:txBody>
      </p:sp>
    </p:spTree>
    <p:extLst>
      <p:ext uri="{BB962C8B-B14F-4D97-AF65-F5344CB8AC3E}">
        <p14:creationId xmlns:p14="http://schemas.microsoft.com/office/powerpoint/2010/main" val="204733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9DC46D6-44A8-41EF-998E-50E423F18FF2}"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48DD479C-0126-4673-B4EA-A9D3943B82EE}" type="slidenum">
              <a:rPr lang="ja-JP" altLang="en-US"/>
              <a:pPr/>
              <a:t>‹#›</a:t>
            </a:fld>
            <a:endParaRPr lang="ja-JP" altLang="en-US"/>
          </a:p>
        </p:txBody>
      </p:sp>
    </p:spTree>
    <p:extLst>
      <p:ext uri="{BB962C8B-B14F-4D97-AF65-F5344CB8AC3E}">
        <p14:creationId xmlns:p14="http://schemas.microsoft.com/office/powerpoint/2010/main" val="355816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547EB198-C77D-4A46-ADB6-3296E528B346}" type="datetime1">
              <a:rPr lang="ja-JP" altLang="en-US"/>
              <a:pPr>
                <a:defRPr/>
              </a:pPr>
              <a:t>2015/7/3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8CD7ED4B-AD03-4817-BF0C-3293E12BAF56}" type="slidenum">
              <a:rPr lang="ja-JP" altLang="en-US"/>
              <a:pPr/>
              <a:t>‹#›</a:t>
            </a:fld>
            <a:endParaRPr lang="ja-JP" altLang="en-US"/>
          </a:p>
        </p:txBody>
      </p:sp>
    </p:spTree>
    <p:extLst>
      <p:ext uri="{BB962C8B-B14F-4D97-AF65-F5344CB8AC3E}">
        <p14:creationId xmlns:p14="http://schemas.microsoft.com/office/powerpoint/2010/main" val="333531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FBCA2957-2736-45EC-83F6-2679494D1A28}" type="datetime1">
              <a:rPr lang="ja-JP" altLang="en-US"/>
              <a:pPr>
                <a:defRPr/>
              </a:pPr>
              <a:t>2015/7/3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0B170D52-6CED-442A-8C78-9F328AF55973}" type="slidenum">
              <a:rPr lang="ja-JP" altLang="en-US"/>
              <a:pPr/>
              <a:t>‹#›</a:t>
            </a:fld>
            <a:endParaRPr lang="ja-JP" altLang="en-US"/>
          </a:p>
        </p:txBody>
      </p:sp>
    </p:spTree>
    <p:extLst>
      <p:ext uri="{BB962C8B-B14F-4D97-AF65-F5344CB8AC3E}">
        <p14:creationId xmlns:p14="http://schemas.microsoft.com/office/powerpoint/2010/main" val="1844379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B4399A04-7219-4658-9202-0F18D78BB8A2}" type="datetime1">
              <a:rPr lang="ja-JP" altLang="en-US"/>
              <a:pPr>
                <a:defRPr/>
              </a:pPr>
              <a:t>2015/7/3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C1F9CB9A-F12F-4143-BF25-EA4D89B5C982}" type="slidenum">
              <a:rPr lang="ja-JP" altLang="en-US"/>
              <a:pPr/>
              <a:t>‹#›</a:t>
            </a:fld>
            <a:endParaRPr lang="ja-JP" altLang="en-US"/>
          </a:p>
        </p:txBody>
      </p:sp>
    </p:spTree>
    <p:extLst>
      <p:ext uri="{BB962C8B-B14F-4D97-AF65-F5344CB8AC3E}">
        <p14:creationId xmlns:p14="http://schemas.microsoft.com/office/powerpoint/2010/main" val="845423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5E94158-213A-47E2-86DB-E4F9F96CEACE}" type="datetime1">
              <a:rPr lang="ja-JP" altLang="en-US"/>
              <a:pPr>
                <a:defRPr/>
              </a:pPr>
              <a:t>2015/7/3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A3F5376A-AF9B-467E-A9BA-2BA35D50DEE1}" type="slidenum">
              <a:rPr lang="ja-JP" altLang="en-US"/>
              <a:pPr/>
              <a:t>‹#›</a:t>
            </a:fld>
            <a:endParaRPr lang="ja-JP" altLang="en-US"/>
          </a:p>
        </p:txBody>
      </p:sp>
    </p:spTree>
    <p:extLst>
      <p:ext uri="{BB962C8B-B14F-4D97-AF65-F5344CB8AC3E}">
        <p14:creationId xmlns:p14="http://schemas.microsoft.com/office/powerpoint/2010/main" val="3719220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47D717A-A5AE-45B0-9E01-342758DDCE96}" type="datetime1">
              <a:rPr lang="ja-JP" altLang="en-US"/>
              <a:pPr>
                <a:defRPr/>
              </a:pPr>
              <a:t>2015/7/3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3C24CB69-0071-4131-84FA-48A066EFD070}" type="slidenum">
              <a:rPr lang="ja-JP" altLang="en-US"/>
              <a:pPr/>
              <a:t>‹#›</a:t>
            </a:fld>
            <a:endParaRPr lang="ja-JP" altLang="en-US"/>
          </a:p>
        </p:txBody>
      </p:sp>
    </p:spTree>
    <p:extLst>
      <p:ext uri="{BB962C8B-B14F-4D97-AF65-F5344CB8AC3E}">
        <p14:creationId xmlns:p14="http://schemas.microsoft.com/office/powerpoint/2010/main" val="237342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pPr>
              <a:defRPr/>
            </a:pPr>
            <a:fld id="{06CF52BE-0994-4BB7-B927-62853C1B9A13}"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CF819A9A-1C7F-49A3-B6C9-FBC1A4BA055F}" type="slidenum">
              <a:rPr lang="ja-JP" altLang="en-US"/>
              <a:pPr/>
              <a:t>‹#›</a:t>
            </a:fld>
            <a:endParaRPr lang="ja-JP" altLang="en-US"/>
          </a:p>
        </p:txBody>
      </p:sp>
    </p:spTree>
    <p:extLst>
      <p:ext uri="{BB962C8B-B14F-4D97-AF65-F5344CB8AC3E}">
        <p14:creationId xmlns:p14="http://schemas.microsoft.com/office/powerpoint/2010/main" val="4069339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E81F440-641D-407F-8F03-55EDF988A754}" type="datetime1">
              <a:rPr lang="ja-JP" altLang="en-US"/>
              <a:pPr>
                <a:defRPr/>
              </a:pPr>
              <a:t>2015/7/3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3F773437-5BC8-47D8-8597-3EAADEBF2D1E}" type="slidenum">
              <a:rPr lang="ja-JP" altLang="en-US"/>
              <a:pPr/>
              <a:t>‹#›</a:t>
            </a:fld>
            <a:endParaRPr lang="ja-JP" altLang="en-US"/>
          </a:p>
        </p:txBody>
      </p:sp>
    </p:spTree>
    <p:extLst>
      <p:ext uri="{BB962C8B-B14F-4D97-AF65-F5344CB8AC3E}">
        <p14:creationId xmlns:p14="http://schemas.microsoft.com/office/powerpoint/2010/main" val="294445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882750E-204E-42FC-92DB-40426406411E}"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825850D-A43E-43A7-B7EC-9B2B92289B2D}" type="slidenum">
              <a:rPr lang="ja-JP" altLang="en-US"/>
              <a:pPr/>
              <a:t>‹#›</a:t>
            </a:fld>
            <a:endParaRPr lang="ja-JP" altLang="en-US"/>
          </a:p>
        </p:txBody>
      </p:sp>
    </p:spTree>
    <p:extLst>
      <p:ext uri="{BB962C8B-B14F-4D97-AF65-F5344CB8AC3E}">
        <p14:creationId xmlns:p14="http://schemas.microsoft.com/office/powerpoint/2010/main" val="2530066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52E2835-C879-403C-B996-D5CB2284A4D9}"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A6B7E6E-148C-4DBC-9924-EAA5212C8A85}" type="slidenum">
              <a:rPr lang="ja-JP" altLang="en-US"/>
              <a:pPr/>
              <a:t>‹#›</a:t>
            </a:fld>
            <a:endParaRPr lang="ja-JP" altLang="en-US"/>
          </a:p>
        </p:txBody>
      </p:sp>
    </p:spTree>
    <p:extLst>
      <p:ext uri="{BB962C8B-B14F-4D97-AF65-F5344CB8AC3E}">
        <p14:creationId xmlns:p14="http://schemas.microsoft.com/office/powerpoint/2010/main" val="60252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ADA9037-22D2-4A6C-BA9B-A5CD6B22B977}" type="datetime1">
              <a:rPr lang="ja-JP" altLang="en-US"/>
              <a:pPr>
                <a:defRPr/>
              </a:pPr>
              <a:t>2015/7/3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1DF7422-D141-438E-A418-D7CFDA9294AD}" type="slidenum">
              <a:rPr lang="ja-JP" altLang="en-US"/>
              <a:pPr/>
              <a:t>‹#›</a:t>
            </a:fld>
            <a:endParaRPr lang="ja-JP" altLang="en-US"/>
          </a:p>
        </p:txBody>
      </p:sp>
    </p:spTree>
    <p:extLst>
      <p:ext uri="{BB962C8B-B14F-4D97-AF65-F5344CB8AC3E}">
        <p14:creationId xmlns:p14="http://schemas.microsoft.com/office/powerpoint/2010/main" val="237393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E57474EC-7F2F-4C4A-AC07-CEE1D5EE0975}" type="datetime1">
              <a:rPr lang="ja-JP" altLang="en-US"/>
              <a:pPr>
                <a:defRPr/>
              </a:pPr>
              <a:t>2015/7/3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45E7809B-2B55-4018-BDF7-9BBAE090F4A5}" type="slidenum">
              <a:rPr lang="ja-JP" altLang="en-US"/>
              <a:pPr/>
              <a:t>‹#›</a:t>
            </a:fld>
            <a:endParaRPr lang="ja-JP" altLang="en-US"/>
          </a:p>
        </p:txBody>
      </p:sp>
    </p:spTree>
    <p:extLst>
      <p:ext uri="{BB962C8B-B14F-4D97-AF65-F5344CB8AC3E}">
        <p14:creationId xmlns:p14="http://schemas.microsoft.com/office/powerpoint/2010/main" val="270753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5CE8B14A-3075-49A8-914C-0D1DE31F39B6}" type="datetime1">
              <a:rPr lang="ja-JP" altLang="en-US"/>
              <a:pPr>
                <a:defRPr/>
              </a:pPr>
              <a:t>2015/7/3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15C16548-ECB5-4EB3-9060-AFFEA91714F1}" type="slidenum">
              <a:rPr lang="ja-JP" altLang="en-US"/>
              <a:pPr/>
              <a:t>‹#›</a:t>
            </a:fld>
            <a:endParaRPr lang="ja-JP" altLang="en-US"/>
          </a:p>
        </p:txBody>
      </p:sp>
    </p:spTree>
    <p:extLst>
      <p:ext uri="{BB962C8B-B14F-4D97-AF65-F5344CB8AC3E}">
        <p14:creationId xmlns:p14="http://schemas.microsoft.com/office/powerpoint/2010/main" val="148600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A1244EDC-8A1D-4E5B-8C2C-1C7AEE840A64}" type="datetime1">
              <a:rPr lang="ja-JP" altLang="en-US"/>
              <a:pPr>
                <a:defRPr/>
              </a:pPr>
              <a:t>2015/7/3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254CCE2E-575D-4A51-B9EC-4C61327109CF}" type="slidenum">
              <a:rPr lang="ja-JP" altLang="en-US"/>
              <a:pPr/>
              <a:t>‹#›</a:t>
            </a:fld>
            <a:endParaRPr lang="ja-JP" altLang="en-US"/>
          </a:p>
        </p:txBody>
      </p:sp>
    </p:spTree>
    <p:extLst>
      <p:ext uri="{BB962C8B-B14F-4D97-AF65-F5344CB8AC3E}">
        <p14:creationId xmlns:p14="http://schemas.microsoft.com/office/powerpoint/2010/main" val="47946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2EFF638-B0AC-4F3C-BC37-D7F9BE525BAA}" type="datetime1">
              <a:rPr lang="ja-JP" altLang="en-US"/>
              <a:pPr>
                <a:defRPr/>
              </a:pPr>
              <a:t>2015/7/3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C1CA5B65-6E17-44EF-B4D6-C5BF29A68D9F}" type="slidenum">
              <a:rPr lang="ja-JP" altLang="en-US"/>
              <a:pPr/>
              <a:t>‹#›</a:t>
            </a:fld>
            <a:endParaRPr lang="ja-JP" altLang="en-US"/>
          </a:p>
        </p:txBody>
      </p:sp>
    </p:spTree>
    <p:extLst>
      <p:ext uri="{BB962C8B-B14F-4D97-AF65-F5344CB8AC3E}">
        <p14:creationId xmlns:p14="http://schemas.microsoft.com/office/powerpoint/2010/main" val="127593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5BA82BB-5D6B-4E7E-8CF2-0D2CFEBD073F}" type="datetime1">
              <a:rPr lang="ja-JP" altLang="en-US"/>
              <a:pPr>
                <a:defRPr/>
              </a:pPr>
              <a:t>2015/7/3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6B2A736-07C2-4591-9102-275564A394BB}" type="slidenum">
              <a:rPr lang="ja-JP" altLang="en-US"/>
              <a:pPr/>
              <a:t>‹#›</a:t>
            </a:fld>
            <a:endParaRPr lang="ja-JP" altLang="en-US"/>
          </a:p>
        </p:txBody>
      </p:sp>
    </p:spTree>
    <p:extLst>
      <p:ext uri="{BB962C8B-B14F-4D97-AF65-F5344CB8AC3E}">
        <p14:creationId xmlns:p14="http://schemas.microsoft.com/office/powerpoint/2010/main" val="206130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10D936A-5626-49FD-810B-AA63B5DF3554}" type="datetime1">
              <a:rPr lang="ja-JP" altLang="en-US"/>
              <a:pPr>
                <a:defRPr/>
              </a:pPr>
              <a:t>2015/7/3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CEDFF737-103E-4ACF-B936-90C4C6E70926}" type="slidenum">
              <a:rPr lang="ja-JP" altLang="en-US"/>
              <a:pPr/>
              <a:t>‹#›</a:t>
            </a:fld>
            <a:endParaRPr lang="ja-JP" altLang="en-US"/>
          </a:p>
        </p:txBody>
      </p:sp>
    </p:spTree>
    <p:extLst>
      <p:ext uri="{BB962C8B-B14F-4D97-AF65-F5344CB8AC3E}">
        <p14:creationId xmlns:p14="http://schemas.microsoft.com/office/powerpoint/2010/main" val="247407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39999">
              <a:srgbClr val="85C2FF"/>
            </a:gs>
            <a:gs pos="70000">
              <a:srgbClr val="C4D6EB"/>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charset="-128"/>
              </a:defRPr>
            </a:lvl1pPr>
          </a:lstStyle>
          <a:p>
            <a:pPr>
              <a:defRPr/>
            </a:pPr>
            <a:fld id="{3DC2BF83-EA41-4118-AF43-62302EEA7109}" type="datetime1">
              <a:rPr lang="ja-JP" altLang="en-US"/>
              <a:pPr>
                <a:defRPr/>
              </a:pPr>
              <a:t>2015/7/3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2CFDC70-DD2C-44E3-866F-02F11F64AB4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0000"/>
                <a:lumOff val="40000"/>
              </a:schemeClr>
            </a:gs>
            <a:gs pos="39999">
              <a:srgbClr val="85C2FF"/>
            </a:gs>
            <a:gs pos="70000">
              <a:srgbClr val="C4D6EB"/>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anose="020B0600070205080204" pitchFamily="50" charset="-128"/>
              </a:defRPr>
            </a:lvl1pPr>
          </a:lstStyle>
          <a:p>
            <a:pPr>
              <a:defRPr/>
            </a:pPr>
            <a:fld id="{5F7BE003-F676-4523-9E5A-6B1B8C9CB051}" type="datetime1">
              <a:rPr lang="ja-JP" altLang="en-US"/>
              <a:pPr>
                <a:defRPr/>
              </a:pPr>
              <a:t>2015/7/3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anose="020B0600070205080204"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898989"/>
                </a:solidFill>
              </a:defRPr>
            </a:lvl1pPr>
          </a:lstStyle>
          <a:p>
            <a:fld id="{5A92F7DE-9089-4C0F-B18A-8C2FCA39FEA8}"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ft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cap2014.com/divisional-programs/div-11-political-psychology/53" TargetMode="External"/><Relationship Id="rId2" Type="http://schemas.openxmlformats.org/officeDocument/2006/relationships/hyperlink" Target="mailto:take@wako.ac.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angkok\Documents\Dropbox\id14t\ENHANCED%20VERSION-%20News%20Reports%20WTC7%20Fell%20Before%20It%20Happens!%20-%20from%20YouTube.mp4" TargetMode="External"/><Relationship Id="rId1" Type="http://schemas.microsoft.com/office/2007/relationships/media" Target="file:///C:\Users\Bangkok\Documents\Dropbox\id14t\ENHANCED%20VERSION-%20News%20Reports%20WTC7%20Fell%20Before%20It%20Happens!%20-%20from%20YouTube.mp4" TargetMode="External"/><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Bangkok\Documents\Dropbox\id14t\ENHANCED%20VERSION-%20News%20Reports%20WTC7%20Fell%20Before%20It%20Happens!%20-%20from%20YouTube.mp4" TargetMode="External"/><Relationship Id="rId1" Type="http://schemas.microsoft.com/office/2007/relationships/media" Target="file:///C:\Users\Bangkok\Documents\Dropbox\id14t\ENHANCED%20VERSION-%20News%20Reports%20WTC7%20Fell%20Before%20It%20Happens!%20-%20from%20YouTube.mp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Bangkok\Documents\Dropbox\id14t\ENHANCED%20VERSION-%20News%20Reports%20WTC7%20Fell%20Before%20It%20Happens!%20-%20from%20YouTube.mp4" TargetMode="External"/><Relationship Id="rId1" Type="http://schemas.microsoft.com/office/2007/relationships/media" Target="file:///C:\Users\Bangkok\Documents\Dropbox\id14t\ENHANCED%20VERSION-%20News%20Reports%20WTC7%20Fell%20Before%20It%20Happens!%20-%20from%20YouTube.mp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e911truth.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395288" y="404813"/>
            <a:ext cx="8062912" cy="6192837"/>
          </a:xfrm>
        </p:spPr>
        <p:txBody>
          <a:bodyPr/>
          <a:lstStyle/>
          <a:p>
            <a:r>
              <a:rPr lang="en-US" altLang="ja-JP" sz="2800" dirty="0" smtClean="0"/>
              <a:t/>
            </a:r>
            <a:br>
              <a:rPr lang="en-US" altLang="ja-JP" sz="2800" dirty="0" smtClean="0"/>
            </a:br>
            <a:r>
              <a:rPr lang="en-US" altLang="ja-JP" sz="4800" dirty="0" smtClean="0"/>
              <a:t>From the US 9/11 attacks to the Japanese 3/11 earthquake</a:t>
            </a:r>
            <a:br>
              <a:rPr lang="en-US" altLang="ja-JP" sz="4800" dirty="0" smtClean="0"/>
            </a:br>
            <a:r>
              <a:rPr lang="en-US" altLang="ja-JP" sz="4000" dirty="0" smtClean="0"/>
              <a:t/>
            </a:r>
            <a:br>
              <a:rPr lang="en-US" altLang="ja-JP" sz="4000" dirty="0" smtClean="0"/>
            </a:br>
            <a:r>
              <a:rPr lang="en-US" altLang="ja-JP" sz="3600" dirty="0" smtClean="0"/>
              <a:t>Takehiko Ito</a:t>
            </a:r>
            <a:r>
              <a:rPr lang="ja-JP" altLang="en-US" sz="3600" dirty="0" smtClean="0"/>
              <a:t>　</a:t>
            </a:r>
            <a:r>
              <a:rPr lang="en-US" altLang="ja-JP" sz="3600" dirty="0" smtClean="0"/>
              <a:t>(Wako University)   </a:t>
            </a:r>
            <a:br>
              <a:rPr lang="en-US" altLang="ja-JP" sz="3600" dirty="0" smtClean="0"/>
            </a:br>
            <a:r>
              <a:rPr lang="en-US" altLang="ja-JP" sz="3200" dirty="0" smtClean="0">
                <a:hlinkClick r:id="rId2"/>
              </a:rPr>
              <a:t>take@wako.ac.jp</a:t>
            </a:r>
            <a:r>
              <a:rPr lang="en-US" altLang="ja-JP" sz="3200" dirty="0" smtClean="0"/>
              <a:t>   www.itotakehiko.com </a:t>
            </a:r>
            <a:br>
              <a:rPr lang="en-US" altLang="ja-JP" sz="3200" dirty="0" smtClean="0"/>
            </a:br>
            <a:r>
              <a:rPr lang="en-US" altLang="ja-JP" sz="2800" dirty="0" smtClean="0">
                <a:solidFill>
                  <a:srgbClr val="C00000"/>
                </a:solidFill>
              </a:rPr>
              <a:t>Division 11: Political Psychology Presidential Address</a:t>
            </a:r>
            <a:br>
              <a:rPr lang="en-US" altLang="ja-JP" sz="2800" dirty="0" smtClean="0">
                <a:solidFill>
                  <a:srgbClr val="C00000"/>
                </a:solidFill>
              </a:rPr>
            </a:br>
            <a:r>
              <a:rPr lang="en-US" altLang="ja-JP" sz="1800" dirty="0" smtClean="0">
                <a:hlinkClick r:id="rId3"/>
              </a:rPr>
              <a:t>http://www.icap2014.com/divisional-programs/div-11-political-psychology/53</a:t>
            </a:r>
            <a:r>
              <a:rPr lang="en-US" altLang="ja-JP" sz="1800" dirty="0" smtClean="0"/>
              <a:t/>
            </a:r>
            <a:br>
              <a:rPr lang="en-US" altLang="ja-JP" sz="1800" dirty="0" smtClean="0"/>
            </a:br>
            <a:r>
              <a:rPr lang="en-US" altLang="ja-JP" sz="2800" dirty="0" smtClean="0"/>
              <a:t>11:00-12:00,  Sunday, July 13, 2014</a:t>
            </a:r>
            <a:br>
              <a:rPr lang="en-US" altLang="ja-JP" sz="2800" dirty="0" smtClean="0"/>
            </a:br>
            <a:r>
              <a:rPr lang="en-US" altLang="ja-JP" sz="2800" dirty="0" smtClean="0"/>
              <a:t>Room 212/213, The </a:t>
            </a:r>
            <a:r>
              <a:rPr lang="en-US" altLang="ja-JP" sz="2800" dirty="0" err="1" smtClean="0"/>
              <a:t>Palais</a:t>
            </a:r>
            <a:r>
              <a:rPr lang="en-US" altLang="ja-JP" sz="2800" dirty="0" smtClean="0"/>
              <a:t> des </a:t>
            </a:r>
            <a:r>
              <a:rPr lang="en-US" altLang="ja-JP" sz="2800" dirty="0" err="1" smtClean="0"/>
              <a:t>Congrès</a:t>
            </a:r>
            <a:r>
              <a:rPr lang="en-US" altLang="ja-JP" sz="2800" dirty="0" smtClean="0"/>
              <a:t> - Paris France</a:t>
            </a:r>
            <a:r>
              <a:rPr lang="en-US" altLang="ja-JP" sz="2800" dirty="0" smtClean="0">
                <a:solidFill>
                  <a:srgbClr val="C00000"/>
                </a:solidFill>
              </a:rPr>
              <a:t> </a:t>
            </a:r>
            <a:br>
              <a:rPr lang="en-US" altLang="ja-JP" sz="2800" dirty="0" smtClean="0">
                <a:solidFill>
                  <a:srgbClr val="C00000"/>
                </a:solidFill>
              </a:rPr>
            </a:br>
            <a:r>
              <a:rPr lang="en-US" altLang="ja-JP" sz="2800" dirty="0" smtClean="0"/>
              <a:t/>
            </a:r>
            <a:br>
              <a:rPr lang="en-US" altLang="ja-JP" sz="2800" dirty="0" smtClean="0"/>
            </a:br>
            <a:r>
              <a:rPr lang="en-US" altLang="ja-JP" sz="2400" dirty="0" smtClean="0">
                <a:solidFill>
                  <a:srgbClr val="C00000"/>
                </a:solidFill>
              </a:rPr>
              <a:t>28</a:t>
            </a:r>
            <a:r>
              <a:rPr lang="en-US" altLang="ja-JP" sz="2400" baseline="30000" dirty="0" smtClean="0">
                <a:solidFill>
                  <a:srgbClr val="C00000"/>
                </a:solidFill>
              </a:rPr>
              <a:t>th</a:t>
            </a:r>
            <a:r>
              <a:rPr lang="en-US" altLang="ja-JP" sz="2400" dirty="0" smtClean="0">
                <a:solidFill>
                  <a:srgbClr val="C00000"/>
                </a:solidFill>
              </a:rPr>
              <a:t> International Congress of Applied Psychology </a:t>
            </a:r>
            <a:br>
              <a:rPr lang="en-US" altLang="ja-JP" sz="2400" dirty="0" smtClean="0">
                <a:solidFill>
                  <a:srgbClr val="C00000"/>
                </a:solidFill>
              </a:rPr>
            </a:br>
            <a:r>
              <a:rPr lang="en-US" altLang="ja-JP" sz="2400" dirty="0" smtClean="0">
                <a:solidFill>
                  <a:srgbClr val="C00000"/>
                </a:solidFill>
              </a:rPr>
              <a:t> 8-13 July 2014 </a:t>
            </a:r>
            <a:br>
              <a:rPr lang="en-US" altLang="ja-JP" sz="2400" dirty="0" smtClean="0">
                <a:solidFill>
                  <a:srgbClr val="C00000"/>
                </a:solidFill>
              </a:rPr>
            </a:br>
            <a:r>
              <a:rPr lang="en-US" altLang="ja-JP" sz="2800" dirty="0" smtClean="0"/>
              <a:t/>
            </a:r>
            <a:br>
              <a:rPr lang="en-US" altLang="ja-JP" sz="2800" dirty="0" smtClean="0"/>
            </a:br>
            <a:endParaRPr lang="ja-JP" altLang="en-US" sz="2800" dirty="0" smtClean="0"/>
          </a:p>
        </p:txBody>
      </p:sp>
      <p:sp>
        <p:nvSpPr>
          <p:cNvPr id="4" name="日付プレースホルダー 3"/>
          <p:cNvSpPr>
            <a:spLocks noGrp="1"/>
          </p:cNvSpPr>
          <p:nvPr>
            <p:ph type="dt" sz="quarter" idx="10"/>
          </p:nvPr>
        </p:nvSpPr>
        <p:spPr/>
        <p:txBody>
          <a:bodyPr/>
          <a:lstStyle/>
          <a:p>
            <a:pPr>
              <a:defRPr/>
            </a:pPr>
            <a:fld id="{C7DE9D63-56F4-49EB-BBB3-8A3A2DB28F06}" type="datetime1">
              <a:rPr lang="ja-JP" altLang="en-US" smtClean="0"/>
              <a:pPr>
                <a:defRPr/>
              </a:pPr>
              <a:t>2015/7/3</a:t>
            </a:fld>
            <a:endParaRPr lang="ja-JP" altLang="en-US"/>
          </a:p>
        </p:txBody>
      </p:sp>
      <p:sp>
        <p:nvSpPr>
          <p:cNvPr id="3076"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D245474-CAA6-4036-99C2-FA87CDB3E52B}" type="slidenum">
              <a:rPr lang="ja-JP" altLang="en-US" sz="1200">
                <a:solidFill>
                  <a:srgbClr val="898989"/>
                </a:solidFill>
              </a:rPr>
              <a:pPr>
                <a:spcBef>
                  <a:spcPct val="0"/>
                </a:spcBef>
                <a:buFontTx/>
                <a:buNone/>
              </a:pPr>
              <a:t>1</a:t>
            </a:fld>
            <a:endParaRPr lang="ja-JP" altLang="en-US" sz="120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812" y="0"/>
            <a:ext cx="8229600" cy="1143000"/>
          </a:xfrm>
        </p:spPr>
        <p:txBody>
          <a:bodyPr/>
          <a:lstStyle/>
          <a:p>
            <a:r>
              <a:rPr kumimoji="1" lang="en-US" altLang="ja-JP" dirty="0" smtClean="0"/>
              <a:t>Where was WTC 7?</a:t>
            </a:r>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10</a:t>
            </a:fld>
            <a:endParaRPr lang="ja-JP" altLang="en-US"/>
          </a:p>
        </p:txBody>
      </p:sp>
      <p:pic>
        <p:nvPicPr>
          <p:cNvPr id="5" name="図 4"/>
          <p:cNvPicPr>
            <a:picLocks noChangeAspect="1"/>
          </p:cNvPicPr>
          <p:nvPr/>
        </p:nvPicPr>
        <p:blipFill>
          <a:blip r:embed="rId2"/>
          <a:stretch>
            <a:fillRect/>
          </a:stretch>
        </p:blipFill>
        <p:spPr>
          <a:xfrm>
            <a:off x="177670" y="1134025"/>
            <a:ext cx="8488742" cy="5654907"/>
          </a:xfrm>
          <a:prstGeom prst="rect">
            <a:avLst/>
          </a:prstGeom>
        </p:spPr>
      </p:pic>
    </p:spTree>
    <p:extLst>
      <p:ext uri="{BB962C8B-B14F-4D97-AF65-F5344CB8AC3E}">
        <p14:creationId xmlns:p14="http://schemas.microsoft.com/office/powerpoint/2010/main" val="322860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016" y="502015"/>
            <a:ext cx="8392455" cy="1143000"/>
          </a:xfrm>
        </p:spPr>
        <p:txBody>
          <a:bodyPr/>
          <a:lstStyle/>
          <a:p>
            <a:r>
              <a:rPr kumimoji="1" lang="en-US" altLang="ja-JP" dirty="0" smtClean="0"/>
              <a:t>How WTC </a:t>
            </a:r>
            <a:r>
              <a:rPr lang="en-US" altLang="ja-JP" dirty="0"/>
              <a:t>7 collapsed</a:t>
            </a:r>
            <a:br>
              <a:rPr lang="en-US" altLang="ja-JP" dirty="0"/>
            </a:br>
            <a:r>
              <a:rPr lang="en-US" altLang="ja-JP" dirty="0" smtClean="0"/>
              <a:t>=Free fall forming </a:t>
            </a:r>
            <a:r>
              <a:rPr lang="en-US" altLang="ja-JP" dirty="0"/>
              <a:t>a parabola</a:t>
            </a:r>
            <a:br>
              <a:rPr lang="en-US" altLang="ja-JP" dirty="0"/>
            </a:br>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11</a:t>
            </a:fld>
            <a:endParaRPr lang="ja-JP" altLang="en-US"/>
          </a:p>
        </p:txBody>
      </p:sp>
      <p:pic>
        <p:nvPicPr>
          <p:cNvPr id="5" name="図 4"/>
          <p:cNvPicPr>
            <a:picLocks noChangeAspect="1"/>
          </p:cNvPicPr>
          <p:nvPr/>
        </p:nvPicPr>
        <p:blipFill>
          <a:blip r:embed="rId2"/>
          <a:stretch>
            <a:fillRect/>
          </a:stretch>
        </p:blipFill>
        <p:spPr>
          <a:xfrm>
            <a:off x="457199" y="2060848"/>
            <a:ext cx="8289753" cy="4032448"/>
          </a:xfrm>
          <a:prstGeom prst="rect">
            <a:avLst/>
          </a:prstGeom>
        </p:spPr>
      </p:pic>
    </p:spTree>
    <p:extLst>
      <p:ext uri="{BB962C8B-B14F-4D97-AF65-F5344CB8AC3E}">
        <p14:creationId xmlns:p14="http://schemas.microsoft.com/office/powerpoint/2010/main" val="3872671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World </a:t>
            </a:r>
            <a:r>
              <a:rPr lang="en-US" altLang="ja-JP" dirty="0"/>
              <a:t>Trade </a:t>
            </a:r>
            <a:r>
              <a:rPr lang="en-US" altLang="ja-JP" dirty="0" smtClean="0"/>
              <a:t>Center 7:</a:t>
            </a:r>
            <a:br>
              <a:rPr lang="en-US" altLang="ja-JP" dirty="0" smtClean="0"/>
            </a:br>
            <a:r>
              <a:rPr lang="en-US" altLang="ja-JP" dirty="0" smtClean="0"/>
              <a:t> Some of the Tenants</a:t>
            </a:r>
            <a:endParaRPr kumimoji="1" lang="ja-JP" altLang="en-US" dirty="0"/>
          </a:p>
        </p:txBody>
      </p:sp>
      <p:sp>
        <p:nvSpPr>
          <p:cNvPr id="6" name="コンテンツ プレースホルダー 5"/>
          <p:cNvSpPr>
            <a:spLocks noGrp="1"/>
          </p:cNvSpPr>
          <p:nvPr>
            <p:ph idx="1"/>
          </p:nvPr>
        </p:nvSpPr>
        <p:spPr>
          <a:xfrm>
            <a:off x="179512" y="1600200"/>
            <a:ext cx="8784976" cy="4756150"/>
          </a:xfrm>
        </p:spPr>
        <p:txBody>
          <a:bodyPr/>
          <a:lstStyle/>
          <a:p>
            <a:r>
              <a:rPr lang="en-US" altLang="ja-JP" sz="4000" dirty="0" smtClean="0"/>
              <a:t>the </a:t>
            </a:r>
            <a:r>
              <a:rPr lang="en-US" altLang="ja-JP" sz="4000" dirty="0"/>
              <a:t>Internal Revenue Service Regional Council </a:t>
            </a:r>
            <a:r>
              <a:rPr lang="en-US" altLang="ja-JP" sz="4000" dirty="0" smtClean="0"/>
              <a:t>the </a:t>
            </a:r>
            <a:r>
              <a:rPr lang="en-US" altLang="ja-JP" sz="4000" dirty="0"/>
              <a:t>United States Secret Service </a:t>
            </a:r>
            <a:endParaRPr lang="en-US" altLang="ja-JP" sz="4000" dirty="0" smtClean="0"/>
          </a:p>
          <a:p>
            <a:r>
              <a:rPr lang="en-US" altLang="ja-JP" sz="4000" dirty="0" smtClean="0"/>
              <a:t>New </a:t>
            </a:r>
            <a:r>
              <a:rPr lang="en-US" altLang="ja-JP" sz="4000" dirty="0"/>
              <a:t>York City Office of Emergency </a:t>
            </a:r>
            <a:r>
              <a:rPr lang="en-US" altLang="ja-JP" sz="4000" dirty="0" smtClean="0"/>
              <a:t>Management</a:t>
            </a:r>
          </a:p>
          <a:p>
            <a:r>
              <a:rPr lang="en-US" altLang="ja-JP" sz="4000" dirty="0" smtClean="0"/>
              <a:t>Department </a:t>
            </a:r>
            <a:r>
              <a:rPr lang="en-US" altLang="ja-JP" sz="4000" dirty="0"/>
              <a:t>of Defense (DOD) </a:t>
            </a:r>
            <a:r>
              <a:rPr lang="en-US" altLang="ja-JP" sz="4000" dirty="0" smtClean="0"/>
              <a:t> </a:t>
            </a:r>
          </a:p>
          <a:p>
            <a:r>
              <a:rPr lang="en-US" altLang="ja-JP" sz="4000" dirty="0" smtClean="0"/>
              <a:t>Central </a:t>
            </a:r>
            <a:r>
              <a:rPr lang="en-US" altLang="ja-JP" sz="4000" dirty="0"/>
              <a:t>Intelligence Agency (CIA</a:t>
            </a:r>
            <a:r>
              <a:rPr lang="en-US" altLang="ja-JP" sz="4000" dirty="0" smtClean="0"/>
              <a:t>)</a:t>
            </a:r>
          </a:p>
          <a:p>
            <a:r>
              <a:rPr lang="en-US" altLang="ja-JP" sz="4000" dirty="0" smtClean="0"/>
              <a:t>IRS</a:t>
            </a:r>
            <a:r>
              <a:rPr lang="en-US" altLang="ja-JP" sz="4000" dirty="0"/>
              <a:t>.</a:t>
            </a:r>
            <a:endParaRPr kumimoji="1" lang="ja-JP" altLang="en-US" sz="4000"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12</a:t>
            </a:fld>
            <a:endParaRPr lang="ja-JP" altLang="en-US"/>
          </a:p>
        </p:txBody>
      </p:sp>
    </p:spTree>
    <p:extLst>
      <p:ext uri="{BB962C8B-B14F-4D97-AF65-F5344CB8AC3E}">
        <p14:creationId xmlns:p14="http://schemas.microsoft.com/office/powerpoint/2010/main" val="135850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2002234"/>
          </a:xfrm>
        </p:spPr>
        <p:txBody>
          <a:bodyPr/>
          <a:lstStyle/>
          <a:p>
            <a:r>
              <a:rPr lang="en-US" altLang="ja-JP" dirty="0" smtClean="0"/>
              <a:t>“the </a:t>
            </a:r>
            <a:r>
              <a:rPr lang="en-US" altLang="ja-JP" dirty="0"/>
              <a:t>first and only steel skyscraper in the world to have collapsed due to </a:t>
            </a:r>
            <a:r>
              <a:rPr lang="en-US" altLang="ja-JP" dirty="0" smtClean="0"/>
              <a:t>fire” (BBC, )  </a:t>
            </a:r>
            <a:r>
              <a:rPr lang="en-US" altLang="ja-JP" sz="2000" dirty="0" smtClean="0"/>
              <a:t>(</a:t>
            </a:r>
            <a:r>
              <a:rPr lang="en-US" altLang="ja-JP" sz="2000" dirty="0" err="1" smtClean="0"/>
              <a:t>wikipedia</a:t>
            </a:r>
            <a:r>
              <a:rPr lang="en-US" altLang="ja-JP" sz="2000" dirty="0" smtClean="0"/>
              <a:t>)</a:t>
            </a:r>
            <a:endParaRPr kumimoji="1" lang="ja-JP" altLang="en-US" sz="2000"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13</a:t>
            </a:fld>
            <a:endParaRPr lang="ja-JP" altLang="en-US" dirty="0"/>
          </a:p>
        </p:txBody>
      </p:sp>
      <p:pic>
        <p:nvPicPr>
          <p:cNvPr id="5" name="図 4"/>
          <p:cNvPicPr>
            <a:picLocks noChangeAspect="1"/>
          </p:cNvPicPr>
          <p:nvPr/>
        </p:nvPicPr>
        <p:blipFill>
          <a:blip r:embed="rId2"/>
          <a:stretch>
            <a:fillRect/>
          </a:stretch>
        </p:blipFill>
        <p:spPr>
          <a:xfrm>
            <a:off x="2760468" y="2492896"/>
            <a:ext cx="3790950" cy="2514600"/>
          </a:xfrm>
          <a:prstGeom prst="rect">
            <a:avLst/>
          </a:prstGeom>
        </p:spPr>
      </p:pic>
      <p:sp>
        <p:nvSpPr>
          <p:cNvPr id="6" name="テキスト ボックス 5"/>
          <p:cNvSpPr txBox="1"/>
          <p:nvPr/>
        </p:nvSpPr>
        <p:spPr>
          <a:xfrm>
            <a:off x="611560" y="5078794"/>
            <a:ext cx="6984776" cy="1446550"/>
          </a:xfrm>
          <a:prstGeom prst="rect">
            <a:avLst/>
          </a:prstGeom>
          <a:noFill/>
        </p:spPr>
        <p:txBody>
          <a:bodyPr wrap="square" rtlCol="0">
            <a:spAutoFit/>
          </a:bodyPr>
          <a:lstStyle/>
          <a:p>
            <a:r>
              <a:rPr kumimoji="1" lang="en-US" altLang="ja-JP" sz="4400" dirty="0" smtClean="0"/>
              <a:t>Oh, BBC, what did you </a:t>
            </a:r>
          </a:p>
          <a:p>
            <a:r>
              <a:rPr kumimoji="1" lang="en-US" altLang="ja-JP" sz="4400" dirty="0" smtClean="0"/>
              <a:t>broadcast on 9/11, 2001?</a:t>
            </a:r>
            <a:endParaRPr kumimoji="1" lang="ja-JP" altLang="en-US" sz="4400" dirty="0"/>
          </a:p>
        </p:txBody>
      </p:sp>
    </p:spTree>
    <p:extLst>
      <p:ext uri="{BB962C8B-B14F-4D97-AF65-F5344CB8AC3E}">
        <p14:creationId xmlns:p14="http://schemas.microsoft.com/office/powerpoint/2010/main" val="88406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https://www.youtube.com/watch?v=ltP2t9nq9fI</a:t>
            </a:r>
            <a:br>
              <a:rPr lang="en-US" altLang="ja-JP" sz="3200" dirty="0"/>
            </a:br>
            <a:endParaRPr kumimoji="1" lang="ja-JP" altLang="en-US" sz="3200"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14</a:t>
            </a:fld>
            <a:endParaRPr lang="ja-JP" altLang="en-US"/>
          </a:p>
        </p:txBody>
      </p:sp>
      <p:pic>
        <p:nvPicPr>
          <p:cNvPr id="6" name="ENHANCED VERSION- News Reports WTC7 Fell Before It Happens! - from YouTub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755576" y="866309"/>
            <a:ext cx="7687390" cy="5991691"/>
          </a:xfrm>
          <a:prstGeom prst="rect">
            <a:avLst/>
          </a:prstGeom>
        </p:spPr>
      </p:pic>
    </p:spTree>
    <p:extLst>
      <p:ext uri="{BB962C8B-B14F-4D97-AF65-F5344CB8AC3E}">
        <p14:creationId xmlns:p14="http://schemas.microsoft.com/office/powerpoint/2010/main" val="279470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15</a:t>
            </a:fld>
            <a:endParaRPr lang="ja-JP" altLang="en-US"/>
          </a:p>
        </p:txBody>
      </p:sp>
      <p:pic>
        <p:nvPicPr>
          <p:cNvPr id="5" name="ENHANCED VERSION- News Reports WTC7 Fell Before It Happens! - from YouTub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51937" y="5157192"/>
            <a:ext cx="715503" cy="569099"/>
          </a:xfrm>
          <a:prstGeom prst="rect">
            <a:avLst/>
          </a:prstGeom>
        </p:spPr>
      </p:pic>
      <p:pic>
        <p:nvPicPr>
          <p:cNvPr id="6" name="図 5"/>
          <p:cNvPicPr>
            <a:picLocks noChangeAspect="1"/>
          </p:cNvPicPr>
          <p:nvPr/>
        </p:nvPicPr>
        <p:blipFill>
          <a:blip r:embed="rId5"/>
          <a:stretch>
            <a:fillRect/>
          </a:stretch>
        </p:blipFill>
        <p:spPr>
          <a:xfrm>
            <a:off x="962136" y="836713"/>
            <a:ext cx="8146677" cy="5720384"/>
          </a:xfrm>
          <a:prstGeom prst="rect">
            <a:avLst/>
          </a:prstGeom>
        </p:spPr>
      </p:pic>
    </p:spTree>
    <p:extLst>
      <p:ext uri="{BB962C8B-B14F-4D97-AF65-F5344CB8AC3E}">
        <p14:creationId xmlns:p14="http://schemas.microsoft.com/office/powerpoint/2010/main" val="3264162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16</a:t>
            </a:fld>
            <a:endParaRPr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85" y="274638"/>
            <a:ext cx="8908426" cy="608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16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17</a:t>
            </a:fld>
            <a:endParaRPr lang="ja-JP"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32" y="274638"/>
            <a:ext cx="8678884" cy="581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956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18</a:t>
            </a:fld>
            <a:endParaRPr lang="ja-JP" altLang="en-US"/>
          </a:p>
        </p:txBody>
      </p:sp>
      <p:pic>
        <p:nvPicPr>
          <p:cNvPr id="5" name="図 4"/>
          <p:cNvPicPr>
            <a:picLocks noChangeAspect="1"/>
          </p:cNvPicPr>
          <p:nvPr/>
        </p:nvPicPr>
        <p:blipFill>
          <a:blip r:embed="rId2"/>
          <a:stretch>
            <a:fillRect/>
          </a:stretch>
        </p:blipFill>
        <p:spPr>
          <a:xfrm>
            <a:off x="612326" y="515029"/>
            <a:ext cx="7488065" cy="6226339"/>
          </a:xfrm>
          <a:prstGeom prst="rect">
            <a:avLst/>
          </a:prstGeom>
        </p:spPr>
      </p:pic>
    </p:spTree>
    <p:extLst>
      <p:ext uri="{BB962C8B-B14F-4D97-AF65-F5344CB8AC3E}">
        <p14:creationId xmlns:p14="http://schemas.microsoft.com/office/powerpoint/2010/main" val="1879029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19</a:t>
            </a:fld>
            <a:endParaRPr lang="ja-JP" altLang="en-US"/>
          </a:p>
        </p:txBody>
      </p:sp>
      <p:pic>
        <p:nvPicPr>
          <p:cNvPr id="5" name="図 4"/>
          <p:cNvPicPr>
            <a:picLocks noChangeAspect="1"/>
          </p:cNvPicPr>
          <p:nvPr/>
        </p:nvPicPr>
        <p:blipFill>
          <a:blip r:embed="rId2"/>
          <a:stretch>
            <a:fillRect/>
          </a:stretch>
        </p:blipFill>
        <p:spPr>
          <a:xfrm>
            <a:off x="827584" y="274638"/>
            <a:ext cx="7746801" cy="6422069"/>
          </a:xfrm>
          <a:prstGeom prst="rect">
            <a:avLst/>
          </a:prstGeom>
        </p:spPr>
      </p:pic>
    </p:spTree>
    <p:extLst>
      <p:ext uri="{BB962C8B-B14F-4D97-AF65-F5344CB8AC3E}">
        <p14:creationId xmlns:p14="http://schemas.microsoft.com/office/powerpoint/2010/main" val="272370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5890666"/>
          </a:xfrm>
        </p:spPr>
        <p:txBody>
          <a:bodyPr/>
          <a:lstStyle/>
          <a:p>
            <a:r>
              <a:rPr kumimoji="1" lang="en-US" altLang="ja-JP" sz="9600" dirty="0" smtClean="0"/>
              <a:t>Part I: </a:t>
            </a:r>
            <a:r>
              <a:rPr lang="en-US" altLang="ja-JP" sz="9600" dirty="0" smtClean="0"/>
              <a:t>The </a:t>
            </a:r>
            <a:r>
              <a:rPr lang="en-US" altLang="ja-JP" sz="9600" dirty="0"/>
              <a:t>US 9/11 attacks </a:t>
            </a:r>
            <a:r>
              <a:rPr lang="en-US" altLang="ja-JP" sz="9600" dirty="0" smtClean="0"/>
              <a:t>in 2001</a:t>
            </a:r>
            <a:endParaRPr kumimoji="1" lang="ja-JP" altLang="en-US" sz="96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2</a:t>
            </a:fld>
            <a:endParaRPr lang="ja-JP" altLang="en-US"/>
          </a:p>
        </p:txBody>
      </p:sp>
    </p:spTree>
    <p:extLst>
      <p:ext uri="{BB962C8B-B14F-4D97-AF65-F5344CB8AC3E}">
        <p14:creationId xmlns:p14="http://schemas.microsoft.com/office/powerpoint/2010/main" val="3339561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20</a:t>
            </a:fld>
            <a:endParaRPr lang="ja-JP" altLang="en-US"/>
          </a:p>
        </p:txBody>
      </p:sp>
      <p:pic>
        <p:nvPicPr>
          <p:cNvPr id="5" name="図 4"/>
          <p:cNvPicPr>
            <a:picLocks noChangeAspect="1"/>
          </p:cNvPicPr>
          <p:nvPr/>
        </p:nvPicPr>
        <p:blipFill>
          <a:blip r:embed="rId2"/>
          <a:stretch>
            <a:fillRect/>
          </a:stretch>
        </p:blipFill>
        <p:spPr>
          <a:xfrm>
            <a:off x="690079" y="326036"/>
            <a:ext cx="7996721" cy="6030314"/>
          </a:xfrm>
          <a:prstGeom prst="rect">
            <a:avLst/>
          </a:prstGeom>
        </p:spPr>
      </p:pic>
    </p:spTree>
    <p:extLst>
      <p:ext uri="{BB962C8B-B14F-4D97-AF65-F5344CB8AC3E}">
        <p14:creationId xmlns:p14="http://schemas.microsoft.com/office/powerpoint/2010/main" val="2783365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21</a:t>
            </a:fld>
            <a:endParaRPr lang="ja-JP" altLang="en-US"/>
          </a:p>
        </p:txBody>
      </p:sp>
      <p:pic>
        <p:nvPicPr>
          <p:cNvPr id="5" name="図 4"/>
          <p:cNvPicPr>
            <a:picLocks noChangeAspect="1"/>
          </p:cNvPicPr>
          <p:nvPr/>
        </p:nvPicPr>
        <p:blipFill>
          <a:blip r:embed="rId2"/>
          <a:stretch>
            <a:fillRect/>
          </a:stretch>
        </p:blipFill>
        <p:spPr>
          <a:xfrm>
            <a:off x="32048" y="79715"/>
            <a:ext cx="8932440" cy="6805669"/>
          </a:xfrm>
          <a:prstGeom prst="rect">
            <a:avLst/>
          </a:prstGeom>
        </p:spPr>
      </p:pic>
    </p:spTree>
    <p:extLst>
      <p:ext uri="{BB962C8B-B14F-4D97-AF65-F5344CB8AC3E}">
        <p14:creationId xmlns:p14="http://schemas.microsoft.com/office/powerpoint/2010/main" val="1981156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22</a:t>
            </a:fld>
            <a:endParaRPr lang="ja-JP" altLang="en-US"/>
          </a:p>
        </p:txBody>
      </p:sp>
      <p:pic>
        <p:nvPicPr>
          <p:cNvPr id="5" name="ENHANCED VERSION- News Reports WTC7 Fell Before It Happens! - from YouTub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5229200"/>
            <a:ext cx="715503" cy="569099"/>
          </a:xfrm>
          <a:prstGeom prst="rect">
            <a:avLst/>
          </a:prstGeom>
        </p:spPr>
      </p:pic>
      <p:pic>
        <p:nvPicPr>
          <p:cNvPr id="6" name="図 5"/>
          <p:cNvPicPr>
            <a:picLocks noChangeAspect="1"/>
          </p:cNvPicPr>
          <p:nvPr/>
        </p:nvPicPr>
        <p:blipFill>
          <a:blip r:embed="rId5"/>
          <a:stretch>
            <a:fillRect/>
          </a:stretch>
        </p:blipFill>
        <p:spPr>
          <a:xfrm>
            <a:off x="551934" y="548680"/>
            <a:ext cx="8556879" cy="6008417"/>
          </a:xfrm>
          <a:prstGeom prst="rect">
            <a:avLst/>
          </a:prstGeom>
        </p:spPr>
      </p:pic>
    </p:spTree>
    <p:extLst>
      <p:ext uri="{BB962C8B-B14F-4D97-AF65-F5344CB8AC3E}">
        <p14:creationId xmlns:p14="http://schemas.microsoft.com/office/powerpoint/2010/main" val="111085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634082"/>
          </a:xfrm>
        </p:spPr>
        <p:txBody>
          <a:bodyPr/>
          <a:lstStyle/>
          <a:p>
            <a:r>
              <a:rPr kumimoji="1" lang="en-US" altLang="ja-JP" dirty="0" smtClean="0"/>
              <a:t>So why this “accident” happened? </a:t>
            </a:r>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23</a:t>
            </a:fld>
            <a:endParaRPr lang="ja-JP" alt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6" y="1268760"/>
            <a:ext cx="8834348" cy="528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990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628800"/>
            <a:ext cx="4880434" cy="5092675"/>
          </a:xfrm>
          <a:solidFill>
            <a:srgbClr val="FFFF99"/>
          </a:solidFill>
        </p:spPr>
        <p:txBody>
          <a:bodyPr/>
          <a:lstStyle/>
          <a:p>
            <a:pPr marL="0" indent="0">
              <a:buFont typeface="Arial" charset="0"/>
              <a:buNone/>
              <a:defRPr/>
            </a:pPr>
            <a:r>
              <a:rPr lang="en-US" altLang="ja-JP" sz="4000" dirty="0" smtClean="0"/>
              <a:t>Purpose</a:t>
            </a:r>
            <a:r>
              <a:rPr lang="ja-JP" altLang="en-US" sz="4000" dirty="0" smtClean="0"/>
              <a:t>：</a:t>
            </a:r>
            <a:r>
              <a:rPr lang="en-US" altLang="ja-JP" sz="2800" dirty="0" smtClean="0"/>
              <a:t>In 2010, after 10 years from the 9.11, how do we memorize the incident. This study examine the students attitude change between pre-test and post-test by watching a lecture DVD,</a:t>
            </a:r>
            <a:r>
              <a:rPr lang="en-US" altLang="ja-JP" sz="2800" b="1" i="1" dirty="0" smtClean="0"/>
              <a:t> 9/11:Blueprint for Truth </a:t>
            </a:r>
            <a:r>
              <a:rPr lang="ja-JP" altLang="en-US" sz="2800" dirty="0" smtClean="0"/>
              <a:t>（</a:t>
            </a:r>
            <a:r>
              <a:rPr lang="en-US" altLang="ja-JP" sz="2800" dirty="0" smtClean="0"/>
              <a:t>Japanese translation: β ver.</a:t>
            </a:r>
            <a:r>
              <a:rPr lang="ja-JP" altLang="en-US" sz="2800" dirty="0" smtClean="0"/>
              <a:t>： </a:t>
            </a:r>
            <a:r>
              <a:rPr lang="en-US" altLang="ja-JP" sz="2800" dirty="0" smtClean="0"/>
              <a:t>58 minutes</a:t>
            </a:r>
            <a:r>
              <a:rPr lang="ja-JP" altLang="en-US" sz="2800" dirty="0" smtClean="0"/>
              <a:t>）</a:t>
            </a:r>
            <a:r>
              <a:rPr lang="en-US" altLang="ja-JP" sz="2800" b="1" i="1" dirty="0" smtClean="0"/>
              <a:t>,</a:t>
            </a:r>
            <a:r>
              <a:rPr lang="en-US" altLang="ja-JP" sz="2800" dirty="0" smtClean="0"/>
              <a:t> which claims</a:t>
            </a:r>
            <a:r>
              <a:rPr lang="en-US" altLang="ja-JP" sz="2800" b="1" i="1" dirty="0" smtClean="0"/>
              <a:t> </a:t>
            </a:r>
            <a:r>
              <a:rPr lang="en-US" altLang="ja-JP" sz="2800" dirty="0" smtClean="0"/>
              <a:t> that the collapse of WTC’ was caused by controlled demolition</a:t>
            </a:r>
            <a:endParaRPr lang="ja-JP" altLang="en-US" sz="2800" dirty="0"/>
          </a:p>
        </p:txBody>
      </p:sp>
      <p:sp>
        <p:nvSpPr>
          <p:cNvPr id="2253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AD49C2-9BE0-4FA1-98E3-25C3AACCB609}" type="slidenum">
              <a:rPr lang="ja-JP" altLang="en-US" sz="1200">
                <a:solidFill>
                  <a:srgbClr val="898989"/>
                </a:solidFill>
              </a:rPr>
              <a:pPr>
                <a:spcBef>
                  <a:spcPct val="0"/>
                </a:spcBef>
                <a:buFontTx/>
                <a:buNone/>
              </a:pPr>
              <a:t>24</a:t>
            </a:fld>
            <a:endParaRPr lang="ja-JP" altLang="en-US" sz="1200">
              <a:solidFill>
                <a:srgbClr val="898989"/>
              </a:solidFill>
            </a:endParaRPr>
          </a:p>
        </p:txBody>
      </p:sp>
      <p:sp>
        <p:nvSpPr>
          <p:cNvPr id="22533" name="テキスト ボックス 4"/>
          <p:cNvSpPr txBox="1">
            <a:spLocks noChangeArrowheads="1"/>
          </p:cNvSpPr>
          <p:nvPr/>
        </p:nvSpPr>
        <p:spPr bwMode="auto">
          <a:xfrm>
            <a:off x="3419475" y="47244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p>
        </p:txBody>
      </p:sp>
      <p:pic>
        <p:nvPicPr>
          <p:cNvPr id="225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4804"/>
            <a:ext cx="8856984"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日付プレースホルダー 6"/>
          <p:cNvSpPr>
            <a:spLocks noGrp="1"/>
          </p:cNvSpPr>
          <p:nvPr>
            <p:ph type="dt" sz="quarter" idx="10"/>
          </p:nvPr>
        </p:nvSpPr>
        <p:spPr/>
        <p:txBody>
          <a:bodyPr/>
          <a:lstStyle/>
          <a:p>
            <a:pPr>
              <a:defRPr/>
            </a:pPr>
            <a:fld id="{8BDDA184-C728-4706-9F6A-39571EE74568}" type="datetime1">
              <a:rPr lang="ja-JP" altLang="en-US"/>
              <a:pPr>
                <a:defRPr/>
              </a:pPr>
              <a:t>2015/7/3</a:t>
            </a:fld>
            <a:endParaRPr lang="ja-JP" altLang="en-US"/>
          </a:p>
        </p:txBody>
      </p:sp>
      <p:pic>
        <p:nvPicPr>
          <p:cNvPr id="4" name="図 3"/>
          <p:cNvPicPr>
            <a:picLocks noChangeAspect="1"/>
          </p:cNvPicPr>
          <p:nvPr/>
        </p:nvPicPr>
        <p:blipFill>
          <a:blip r:embed="rId3"/>
          <a:stretch>
            <a:fillRect/>
          </a:stretch>
        </p:blipFill>
        <p:spPr>
          <a:xfrm>
            <a:off x="5240226" y="4241844"/>
            <a:ext cx="3626854" cy="2515672"/>
          </a:xfrm>
          <a:prstGeom prst="rect">
            <a:avLst/>
          </a:prstGeom>
        </p:spPr>
      </p:pic>
      <p:pic>
        <p:nvPicPr>
          <p:cNvPr id="8" name="図 7"/>
          <p:cNvPicPr>
            <a:picLocks noChangeAspect="1"/>
          </p:cNvPicPr>
          <p:nvPr/>
        </p:nvPicPr>
        <p:blipFill>
          <a:blip r:embed="rId4"/>
          <a:stretch>
            <a:fillRect/>
          </a:stretch>
        </p:blipFill>
        <p:spPr>
          <a:xfrm>
            <a:off x="5240226" y="1484784"/>
            <a:ext cx="3626854" cy="261485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25</a:t>
            </a:fld>
            <a:endParaRPr lang="ja-JP" altLang="en-US"/>
          </a:p>
        </p:txBody>
      </p:sp>
      <p:pic>
        <p:nvPicPr>
          <p:cNvPr id="6" name="図 5"/>
          <p:cNvPicPr>
            <a:picLocks noChangeAspect="1"/>
          </p:cNvPicPr>
          <p:nvPr/>
        </p:nvPicPr>
        <p:blipFill>
          <a:blip r:embed="rId2"/>
          <a:stretch>
            <a:fillRect/>
          </a:stretch>
        </p:blipFill>
        <p:spPr>
          <a:xfrm>
            <a:off x="105681" y="312763"/>
            <a:ext cx="8945059" cy="6408712"/>
          </a:xfrm>
          <a:prstGeom prst="rect">
            <a:avLst/>
          </a:prstGeom>
        </p:spPr>
      </p:pic>
    </p:spTree>
    <p:extLst>
      <p:ext uri="{BB962C8B-B14F-4D97-AF65-F5344CB8AC3E}">
        <p14:creationId xmlns:p14="http://schemas.microsoft.com/office/powerpoint/2010/main" val="199124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88" y="3287"/>
            <a:ext cx="8229600" cy="1143000"/>
          </a:xfrm>
        </p:spPr>
        <p:txBody>
          <a:bodyPr/>
          <a:lstStyle/>
          <a:p>
            <a:pPr algn="l"/>
            <a:r>
              <a:rPr lang="en-US" altLang="ja-JP" dirty="0" smtClean="0"/>
              <a:t>Method</a:t>
            </a:r>
            <a:endParaRPr kumimoji="1" lang="ja-JP" altLang="en-US"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26</a:t>
            </a:fld>
            <a:endParaRPr lang="ja-JP" altLang="en-US"/>
          </a:p>
        </p:txBody>
      </p:sp>
      <p:sp>
        <p:nvSpPr>
          <p:cNvPr id="6" name="コンテンツ プレースホルダー 2"/>
          <p:cNvSpPr txBox="1">
            <a:spLocks/>
          </p:cNvSpPr>
          <p:nvPr/>
        </p:nvSpPr>
        <p:spPr bwMode="auto">
          <a:xfrm>
            <a:off x="457200" y="962552"/>
            <a:ext cx="7964488" cy="5634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charset="0"/>
              <a:buNone/>
              <a:defRPr/>
            </a:pPr>
            <a:r>
              <a:rPr lang="en-US" altLang="ja-JP" sz="2400" dirty="0" smtClean="0"/>
              <a:t>The participants were 45 students </a:t>
            </a:r>
            <a:r>
              <a:rPr lang="ja-JP" altLang="en-US" sz="2400" dirty="0" smtClean="0"/>
              <a:t>（</a:t>
            </a:r>
            <a:r>
              <a:rPr lang="en-US" altLang="ja-JP" sz="2400" dirty="0" smtClean="0"/>
              <a:t>male 30; female 15</a:t>
            </a:r>
            <a:r>
              <a:rPr lang="ja-JP" altLang="en-US" sz="2400" dirty="0" smtClean="0"/>
              <a:t>）</a:t>
            </a:r>
            <a:r>
              <a:rPr lang="en-US" altLang="ja-JP" sz="2400" dirty="0" smtClean="0"/>
              <a:t>.  The experiment was done </a:t>
            </a:r>
            <a:r>
              <a:rPr lang="en-US" altLang="ja-JP" sz="2400" dirty="0"/>
              <a:t>o</a:t>
            </a:r>
            <a:r>
              <a:rPr lang="en-US" altLang="ja-JP" sz="2400" dirty="0" smtClean="0"/>
              <a:t>n December, 2009.</a:t>
            </a:r>
          </a:p>
          <a:p>
            <a:pPr marL="0" indent="0">
              <a:buFont typeface="Arial" charset="0"/>
              <a:buNone/>
              <a:defRPr/>
            </a:pPr>
            <a:r>
              <a:rPr lang="en-US" altLang="ja-JP" dirty="0" smtClean="0"/>
              <a:t>Pre-test:</a:t>
            </a:r>
          </a:p>
          <a:p>
            <a:pPr marL="0" indent="0">
              <a:buFont typeface="Arial" charset="0"/>
              <a:buNone/>
              <a:defRPr/>
            </a:pPr>
            <a:r>
              <a:rPr lang="en-US" altLang="ja-JP" sz="2800" b="1" dirty="0" smtClean="0"/>
              <a:t>Q1.  How many buildings of New York WTC  were collapsed on September 11, 2001?</a:t>
            </a:r>
          </a:p>
          <a:p>
            <a:pPr marL="0" indent="0">
              <a:buFont typeface="Arial" charset="0"/>
              <a:buNone/>
              <a:defRPr/>
            </a:pPr>
            <a:r>
              <a:rPr lang="en-US" altLang="ja-JP" sz="2400" dirty="0" smtClean="0"/>
              <a:t>Q2.  How old were you at the time of incident?</a:t>
            </a:r>
          </a:p>
          <a:p>
            <a:pPr marL="0" indent="0">
              <a:buFont typeface="Arial" charset="0"/>
              <a:buNone/>
              <a:defRPr/>
            </a:pPr>
            <a:r>
              <a:rPr lang="en-US" altLang="ja-JP" sz="2800" b="1" dirty="0" smtClean="0"/>
              <a:t>Q3. Why those buildings were broken down?</a:t>
            </a:r>
            <a:endParaRPr lang="en-US" altLang="ja-JP" sz="2800" b="1" dirty="0"/>
          </a:p>
          <a:p>
            <a:pPr marL="0" indent="0">
              <a:buFont typeface="Arial" charset="0"/>
              <a:buNone/>
              <a:defRPr/>
            </a:pPr>
            <a:r>
              <a:rPr lang="en-US" altLang="ja-JP" sz="3600" dirty="0" smtClean="0"/>
              <a:t>Post-test:</a:t>
            </a:r>
          </a:p>
          <a:p>
            <a:pPr marL="0" indent="0">
              <a:buFont typeface="Arial" charset="0"/>
              <a:buNone/>
              <a:defRPr/>
            </a:pPr>
            <a:r>
              <a:rPr lang="en-US" altLang="ja-JP" sz="2400" i="1" dirty="0" smtClean="0"/>
              <a:t>Q1, Q3 above plus:</a:t>
            </a:r>
          </a:p>
          <a:p>
            <a:pPr marL="0" indent="0">
              <a:buFont typeface="Arial" charset="0"/>
              <a:buNone/>
              <a:defRPr/>
            </a:pPr>
            <a:r>
              <a:rPr lang="en-US" altLang="ja-JP" sz="2400" dirty="0" smtClean="0"/>
              <a:t>Q2. Have you ever seen this DVD before?</a:t>
            </a:r>
          </a:p>
          <a:p>
            <a:pPr marL="0" indent="0">
              <a:buFont typeface="Arial" charset="0"/>
              <a:buNone/>
              <a:defRPr/>
            </a:pPr>
            <a:r>
              <a:rPr lang="en-US" altLang="ja-JP" sz="2400" dirty="0" smtClean="0"/>
              <a:t>Q4. Write your impression or opinion after watching this DVD</a:t>
            </a:r>
            <a:endParaRPr lang="ja-JP" altLang="en-US" sz="2400" dirty="0" smtClean="0"/>
          </a:p>
          <a:p>
            <a:pPr>
              <a:defRPr/>
            </a:pPr>
            <a:endParaRPr lang="ja-JP" altLang="en-US" sz="2400" dirty="0"/>
          </a:p>
        </p:txBody>
      </p:sp>
    </p:spTree>
    <p:extLst>
      <p:ext uri="{BB962C8B-B14F-4D97-AF65-F5344CB8AC3E}">
        <p14:creationId xmlns:p14="http://schemas.microsoft.com/office/powerpoint/2010/main" val="2158040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74638"/>
            <a:ext cx="8229600" cy="696990"/>
          </a:xfrm>
        </p:spPr>
        <p:txBody>
          <a:bodyPr/>
          <a:lstStyle/>
          <a:p>
            <a:r>
              <a:rPr kumimoji="1" lang="en-US" altLang="ja-JP" sz="3200" dirty="0" smtClean="0"/>
              <a:t>Table 1. Number of collapsed buildings</a:t>
            </a:r>
            <a:endParaRPr kumimoji="1" lang="ja-JP" altLang="en-US" sz="32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27</a:t>
            </a:fld>
            <a:endParaRPr lang="ja-JP" altLang="en-US"/>
          </a:p>
        </p:txBody>
      </p:sp>
      <p:sp>
        <p:nvSpPr>
          <p:cNvPr id="9" name="角丸四角形 8"/>
          <p:cNvSpPr/>
          <p:nvPr/>
        </p:nvSpPr>
        <p:spPr>
          <a:xfrm>
            <a:off x="3779912" y="5229200"/>
            <a:ext cx="576064" cy="360040"/>
          </a:xfrm>
          <a:prstGeom prst="roundRect">
            <a:avLst/>
          </a:prstGeom>
          <a:noFill/>
          <a:ln>
            <a:solidFill>
              <a:srgbClr val="FFFF00">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698937" y="5480579"/>
            <a:ext cx="5760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2"/>
          <a:stretch>
            <a:fillRect/>
          </a:stretch>
        </p:blipFill>
        <p:spPr>
          <a:xfrm>
            <a:off x="-693551" y="1009384"/>
            <a:ext cx="9937104" cy="5848615"/>
          </a:xfrm>
          <a:prstGeom prst="rect">
            <a:avLst/>
          </a:prstGeom>
        </p:spPr>
      </p:pic>
      <p:sp>
        <p:nvSpPr>
          <p:cNvPr id="14" name="正方形/長方形 13"/>
          <p:cNvSpPr/>
          <p:nvPr/>
        </p:nvSpPr>
        <p:spPr>
          <a:xfrm>
            <a:off x="3417515" y="6137684"/>
            <a:ext cx="648072" cy="437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2"/>
          <a:stretch>
            <a:fillRect/>
          </a:stretch>
        </p:blipFill>
        <p:spPr>
          <a:xfrm>
            <a:off x="-541151" y="1161784"/>
            <a:ext cx="9937104" cy="5848615"/>
          </a:xfrm>
          <a:prstGeom prst="rect">
            <a:avLst/>
          </a:prstGeom>
        </p:spPr>
      </p:pic>
      <p:sp>
        <p:nvSpPr>
          <p:cNvPr id="17" name="正方形/長方形 16"/>
          <p:cNvSpPr/>
          <p:nvPr/>
        </p:nvSpPr>
        <p:spPr>
          <a:xfrm>
            <a:off x="3569915" y="6290084"/>
            <a:ext cx="648072" cy="437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388424" y="3284984"/>
            <a:ext cx="64807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8334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778098"/>
          </a:xfrm>
        </p:spPr>
        <p:txBody>
          <a:bodyPr/>
          <a:lstStyle/>
          <a:p>
            <a:r>
              <a:rPr kumimoji="1" lang="en-US" altLang="ja-JP" dirty="0" smtClean="0"/>
              <a:t>Table 2. Cause for collapse</a:t>
            </a:r>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28</a:t>
            </a:fld>
            <a:endParaRPr lang="ja-JP" altLang="en-US"/>
          </a:p>
        </p:txBody>
      </p:sp>
      <p:pic>
        <p:nvPicPr>
          <p:cNvPr id="5" name="図 4"/>
          <p:cNvPicPr>
            <a:picLocks noChangeAspect="1"/>
          </p:cNvPicPr>
          <p:nvPr/>
        </p:nvPicPr>
        <p:blipFill>
          <a:blip r:embed="rId2"/>
          <a:stretch>
            <a:fillRect/>
          </a:stretch>
        </p:blipFill>
        <p:spPr>
          <a:xfrm>
            <a:off x="-417948" y="1052737"/>
            <a:ext cx="9742476" cy="5915220"/>
          </a:xfrm>
          <a:prstGeom prst="rect">
            <a:avLst/>
          </a:prstGeom>
        </p:spPr>
      </p:pic>
      <p:sp>
        <p:nvSpPr>
          <p:cNvPr id="6" name="正方形/長方形 5"/>
          <p:cNvSpPr/>
          <p:nvPr/>
        </p:nvSpPr>
        <p:spPr>
          <a:xfrm>
            <a:off x="7308304" y="5085184"/>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940152" y="6093296"/>
            <a:ext cx="61304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164288" y="3068960"/>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333564" y="5985284"/>
            <a:ext cx="64807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7559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246036" y="3861048"/>
            <a:ext cx="2888538" cy="2854872"/>
          </a:xfrm>
          <a:prstGeom prst="rect">
            <a:avLst/>
          </a:prstGeom>
        </p:spPr>
      </p:pic>
      <p:sp>
        <p:nvSpPr>
          <p:cNvPr id="2" name="タイトル 1"/>
          <p:cNvSpPr>
            <a:spLocks noGrp="1"/>
          </p:cNvSpPr>
          <p:nvPr>
            <p:ph type="title"/>
          </p:nvPr>
        </p:nvSpPr>
        <p:spPr>
          <a:xfrm>
            <a:off x="457200" y="274638"/>
            <a:ext cx="8229600" cy="490066"/>
          </a:xfrm>
        </p:spPr>
        <p:txBody>
          <a:bodyPr/>
          <a:lstStyle/>
          <a:p>
            <a:pPr algn="l"/>
            <a:r>
              <a:rPr kumimoji="1" lang="en-US" altLang="ja-JP" dirty="0" smtClean="0"/>
              <a:t>Results and Discussion</a:t>
            </a:r>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29</a:t>
            </a:fld>
            <a:endParaRPr lang="ja-JP" altLang="en-US"/>
          </a:p>
        </p:txBody>
      </p:sp>
      <p:sp>
        <p:nvSpPr>
          <p:cNvPr id="5" name="コンテンツ プレースホルダー 2"/>
          <p:cNvSpPr txBox="1">
            <a:spLocks/>
          </p:cNvSpPr>
          <p:nvPr/>
        </p:nvSpPr>
        <p:spPr bwMode="auto">
          <a:xfrm>
            <a:off x="251520" y="980729"/>
            <a:ext cx="6048672" cy="574074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en-US" altLang="ja-JP" sz="2400" dirty="0" smtClean="0"/>
              <a:t>1) The third collapse of 7 WTC Building has been erased in our collective memory due to lack of information contact through the media.</a:t>
            </a:r>
          </a:p>
          <a:p>
            <a:pPr>
              <a:buFont typeface="Arial" panose="020B0604020202020204" pitchFamily="34" charset="0"/>
              <a:buNone/>
            </a:pPr>
            <a:r>
              <a:rPr lang="en-US" altLang="ja-JP" sz="2400" dirty="0" smtClean="0"/>
              <a:t>2) We must pay attention to the discrepancy between shared memory and objective truth.</a:t>
            </a:r>
          </a:p>
          <a:p>
            <a:pPr>
              <a:buFont typeface="Arial" panose="020B0604020202020204" pitchFamily="34" charset="0"/>
              <a:buNone/>
            </a:pPr>
            <a:r>
              <a:rPr lang="en-US" altLang="ja-JP" sz="2400" dirty="0" smtClean="0"/>
              <a:t>3) The lecture DVD was persuasive enough to develop our critical thinking. </a:t>
            </a:r>
            <a:endParaRPr lang="en-US" altLang="ja-JP" sz="2400" dirty="0"/>
          </a:p>
          <a:p>
            <a:pPr>
              <a:buNone/>
            </a:pPr>
            <a:r>
              <a:rPr lang="en-US" altLang="ja-JP" sz="2400" dirty="0" smtClean="0"/>
              <a:t>4</a:t>
            </a:r>
            <a:r>
              <a:rPr lang="en-US" altLang="ja-JP" sz="2400" dirty="0"/>
              <a:t>) </a:t>
            </a:r>
            <a:r>
              <a:rPr lang="en-US" altLang="ja-JP" sz="2400" dirty="0" err="1" smtClean="0"/>
              <a:t>Bronfenbrenner</a:t>
            </a:r>
            <a:r>
              <a:rPr lang="en-US" altLang="ja-JP" sz="2400" dirty="0" smtClean="0"/>
              <a:t> (</a:t>
            </a:r>
            <a:r>
              <a:rPr lang="en-US" altLang="ja-JP" sz="2400" dirty="0"/>
              <a:t>1979</a:t>
            </a:r>
            <a:r>
              <a:rPr lang="en-US" altLang="ja-JP" sz="2400" dirty="0" smtClean="0"/>
              <a:t>) proposed ecology of human development by categorizing our environment into four levels: </a:t>
            </a:r>
            <a:r>
              <a:rPr lang="en-US" altLang="ja-JP" sz="2400" dirty="0" err="1" smtClean="0"/>
              <a:t>micor</a:t>
            </a:r>
            <a:r>
              <a:rPr lang="en-US" altLang="ja-JP" sz="2400" dirty="0" smtClean="0"/>
              <a:t>-, </a:t>
            </a:r>
            <a:r>
              <a:rPr lang="en-US" altLang="ja-JP" sz="2400" dirty="0" err="1" smtClean="0"/>
              <a:t>meso</a:t>
            </a:r>
            <a:r>
              <a:rPr lang="en-US" altLang="ja-JP" sz="2400" dirty="0" smtClean="0"/>
              <a:t>-, </a:t>
            </a:r>
            <a:r>
              <a:rPr lang="en-US" altLang="ja-JP" sz="2400" dirty="0" err="1" smtClean="0"/>
              <a:t>exo</a:t>
            </a:r>
            <a:r>
              <a:rPr lang="en-US" altLang="ja-JP" sz="2400" dirty="0" smtClean="0"/>
              <a:t>-, and macro-.</a:t>
            </a:r>
          </a:p>
          <a:p>
            <a:pPr>
              <a:buNone/>
            </a:pPr>
            <a:r>
              <a:rPr lang="en-US" altLang="ja-JP" sz="2400" dirty="0" smtClean="0"/>
              <a:t> Macro-level media literacy development is important as well as micro-level media literacy education.</a:t>
            </a:r>
            <a:endParaRPr lang="ja-JP" altLang="en-US" sz="2400" dirty="0"/>
          </a:p>
        </p:txBody>
      </p:sp>
    </p:spTree>
    <p:extLst>
      <p:ext uri="{BB962C8B-B14F-4D97-AF65-F5344CB8AC3E}">
        <p14:creationId xmlns:p14="http://schemas.microsoft.com/office/powerpoint/2010/main" val="3039380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Quiz</a:t>
            </a:r>
            <a:r>
              <a:rPr kumimoji="1" lang="ja-JP" altLang="en-US" dirty="0" smtClean="0"/>
              <a:t>：</a:t>
            </a:r>
            <a:r>
              <a:rPr kumimoji="1" lang="en-US" altLang="ja-JP" dirty="0" smtClean="0"/>
              <a:t>How many building collapsed in WTC, NY on Sep. 11, 2001?</a:t>
            </a:r>
            <a:endParaRPr kumimoji="1" lang="ja-JP" altLang="en-US"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a:t>
            </a:fld>
            <a:endParaRPr lang="ja-JP" altLang="en-US"/>
          </a:p>
        </p:txBody>
      </p:sp>
      <p:pic>
        <p:nvPicPr>
          <p:cNvPr id="6" name="図 5"/>
          <p:cNvPicPr>
            <a:picLocks noChangeAspect="1"/>
          </p:cNvPicPr>
          <p:nvPr/>
        </p:nvPicPr>
        <p:blipFill>
          <a:blip r:embed="rId2"/>
          <a:stretch>
            <a:fillRect/>
          </a:stretch>
        </p:blipFill>
        <p:spPr>
          <a:xfrm>
            <a:off x="5076056" y="2023599"/>
            <a:ext cx="3520111" cy="4485806"/>
          </a:xfrm>
          <a:prstGeom prst="rect">
            <a:avLst/>
          </a:prstGeom>
        </p:spPr>
      </p:pic>
      <p:pic>
        <p:nvPicPr>
          <p:cNvPr id="7" name="図 6"/>
          <p:cNvPicPr>
            <a:picLocks noChangeAspect="1"/>
          </p:cNvPicPr>
          <p:nvPr/>
        </p:nvPicPr>
        <p:blipFill>
          <a:blip r:embed="rId3"/>
          <a:stretch>
            <a:fillRect/>
          </a:stretch>
        </p:blipFill>
        <p:spPr>
          <a:xfrm>
            <a:off x="429435" y="2075752"/>
            <a:ext cx="4214081" cy="3657504"/>
          </a:xfrm>
          <a:prstGeom prst="rect">
            <a:avLst/>
          </a:prstGeom>
        </p:spPr>
      </p:pic>
    </p:spTree>
    <p:extLst>
      <p:ext uri="{BB962C8B-B14F-4D97-AF65-F5344CB8AC3E}">
        <p14:creationId xmlns:p14="http://schemas.microsoft.com/office/powerpoint/2010/main" val="206953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5890666"/>
          </a:xfrm>
        </p:spPr>
        <p:txBody>
          <a:bodyPr/>
          <a:lstStyle/>
          <a:p>
            <a:r>
              <a:rPr kumimoji="1" lang="en-US" altLang="ja-JP" sz="9600" dirty="0" smtClean="0"/>
              <a:t>Part II: T</a:t>
            </a:r>
            <a:r>
              <a:rPr lang="en-US" altLang="ja-JP" sz="9600" dirty="0" smtClean="0"/>
              <a:t>he </a:t>
            </a:r>
            <a:r>
              <a:rPr lang="en-US" altLang="ja-JP" sz="9600" dirty="0"/>
              <a:t>Japanese 3/11 </a:t>
            </a:r>
            <a:r>
              <a:rPr lang="en-US" altLang="ja-JP" sz="9600" dirty="0" smtClean="0"/>
              <a:t>earthquake</a:t>
            </a:r>
            <a:br>
              <a:rPr lang="en-US" altLang="ja-JP" sz="9600" dirty="0" smtClean="0"/>
            </a:br>
            <a:r>
              <a:rPr lang="en-US" altLang="ja-JP" sz="9600" dirty="0" smtClean="0"/>
              <a:t>2011</a:t>
            </a:r>
            <a:endParaRPr kumimoji="1" lang="ja-JP" altLang="en-US" sz="96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30</a:t>
            </a:fld>
            <a:endParaRPr lang="ja-JP" altLang="en-US"/>
          </a:p>
        </p:txBody>
      </p:sp>
    </p:spTree>
    <p:extLst>
      <p:ext uri="{BB962C8B-B14F-4D97-AF65-F5344CB8AC3E}">
        <p14:creationId xmlns:p14="http://schemas.microsoft.com/office/powerpoint/2010/main" val="306824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24" y="648928"/>
            <a:ext cx="4781200" cy="5721499"/>
          </a:xfrm>
        </p:spPr>
        <p:txBody>
          <a:bodyPr/>
          <a:lstStyle/>
          <a:p>
            <a:r>
              <a:rPr lang="en-US" altLang="ja-JP" sz="4000" dirty="0"/>
              <a:t>The Great East Japan Earthquake, which occurred on March 11, 2011, was a mega-earthquake </a:t>
            </a:r>
            <a:endParaRPr lang="en-US" altLang="ja-JP" sz="4000" dirty="0" smtClean="0"/>
          </a:p>
          <a:p>
            <a:r>
              <a:rPr lang="en-US" altLang="ja-JP" sz="4000" dirty="0" smtClean="0"/>
              <a:t>followed </a:t>
            </a:r>
            <a:r>
              <a:rPr lang="en-US" altLang="ja-JP" sz="4000" dirty="0"/>
              <a:t>by a large tsunami. </a:t>
            </a:r>
            <a:endParaRPr lang="en-US" altLang="ja-JP" sz="4000" dirty="0" smtClean="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31</a:t>
            </a:fld>
            <a:endParaRPr lang="ja-JP" altLang="en-US"/>
          </a:p>
        </p:txBody>
      </p:sp>
      <p:pic>
        <p:nvPicPr>
          <p:cNvPr id="6" name="図 5"/>
          <p:cNvPicPr>
            <a:picLocks noChangeAspect="1"/>
          </p:cNvPicPr>
          <p:nvPr/>
        </p:nvPicPr>
        <p:blipFill>
          <a:blip r:embed="rId2"/>
          <a:stretch>
            <a:fillRect/>
          </a:stretch>
        </p:blipFill>
        <p:spPr>
          <a:xfrm>
            <a:off x="4788024" y="980728"/>
            <a:ext cx="4067175" cy="2209800"/>
          </a:xfrm>
          <a:prstGeom prst="rect">
            <a:avLst/>
          </a:prstGeom>
        </p:spPr>
      </p:pic>
      <p:pic>
        <p:nvPicPr>
          <p:cNvPr id="7" name="図 6"/>
          <p:cNvPicPr>
            <a:picLocks noChangeAspect="1"/>
          </p:cNvPicPr>
          <p:nvPr/>
        </p:nvPicPr>
        <p:blipFill>
          <a:blip r:embed="rId3"/>
          <a:stretch>
            <a:fillRect/>
          </a:stretch>
        </p:blipFill>
        <p:spPr>
          <a:xfrm>
            <a:off x="4791793" y="3585090"/>
            <a:ext cx="4070776" cy="2580214"/>
          </a:xfrm>
          <a:prstGeom prst="rect">
            <a:avLst/>
          </a:prstGeom>
        </p:spPr>
      </p:pic>
    </p:spTree>
    <p:extLst>
      <p:ext uri="{BB962C8B-B14F-4D97-AF65-F5344CB8AC3E}">
        <p14:creationId xmlns:p14="http://schemas.microsoft.com/office/powerpoint/2010/main" val="4252176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1219"/>
            <a:ext cx="8964488" cy="3273765"/>
          </a:xfrm>
        </p:spPr>
        <p:txBody>
          <a:bodyPr/>
          <a:lstStyle/>
          <a:p>
            <a:r>
              <a:rPr lang="en-US" altLang="ja-JP" dirty="0" smtClean="0"/>
              <a:t>The </a:t>
            </a:r>
            <a:r>
              <a:rPr lang="en-US" altLang="ja-JP" dirty="0"/>
              <a:t>disaster was compounded by meltdowns at the Fukushima Daiichi Nuclear Power Plant. </a:t>
            </a:r>
            <a:endParaRPr lang="en-US" altLang="ja-JP" dirty="0" smtClean="0"/>
          </a:p>
          <a:p>
            <a:r>
              <a:rPr lang="en-US" altLang="ja-JP" dirty="0" smtClean="0"/>
              <a:t>The </a:t>
            </a:r>
            <a:r>
              <a:rPr lang="en-US" altLang="ja-JP" dirty="0"/>
              <a:t>disaster caused tremendous suffering in Japan, but it also shocked the entire world and drew global attention to </a:t>
            </a:r>
            <a:r>
              <a:rPr lang="en-US" altLang="ja-JP" dirty="0" smtClean="0"/>
              <a:t>the </a:t>
            </a:r>
            <a:r>
              <a:rPr lang="en-US" altLang="ja-JP" dirty="0"/>
              <a:t>issue of widespread radiation leakage from the nuclear power plant. </a:t>
            </a:r>
            <a:endParaRPr lang="en-US" altLang="ja-JP" dirty="0" smtClean="0"/>
          </a:p>
          <a:p>
            <a:pPr marL="0" indent="0">
              <a:buNone/>
            </a:pP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dirty="0"/>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32</a:t>
            </a:fld>
            <a:endParaRPr lang="ja-JP" altLang="en-US"/>
          </a:p>
        </p:txBody>
      </p:sp>
      <p:pic>
        <p:nvPicPr>
          <p:cNvPr id="7" name="図 6"/>
          <p:cNvPicPr>
            <a:picLocks noChangeAspect="1"/>
          </p:cNvPicPr>
          <p:nvPr/>
        </p:nvPicPr>
        <p:blipFill>
          <a:blip r:embed="rId2"/>
          <a:stretch>
            <a:fillRect/>
          </a:stretch>
        </p:blipFill>
        <p:spPr>
          <a:xfrm>
            <a:off x="2867025" y="3441230"/>
            <a:ext cx="6276975" cy="3400425"/>
          </a:xfrm>
          <a:prstGeom prst="rect">
            <a:avLst/>
          </a:prstGeom>
        </p:spPr>
      </p:pic>
      <p:pic>
        <p:nvPicPr>
          <p:cNvPr id="6" name="図 5"/>
          <p:cNvPicPr>
            <a:picLocks noChangeAspect="1"/>
          </p:cNvPicPr>
          <p:nvPr/>
        </p:nvPicPr>
        <p:blipFill>
          <a:blip r:embed="rId3"/>
          <a:stretch>
            <a:fillRect/>
          </a:stretch>
        </p:blipFill>
        <p:spPr>
          <a:xfrm>
            <a:off x="0" y="3574580"/>
            <a:ext cx="4362450" cy="3267075"/>
          </a:xfrm>
          <a:prstGeom prst="rect">
            <a:avLst/>
          </a:prstGeom>
        </p:spPr>
      </p:pic>
    </p:spTree>
    <p:extLst>
      <p:ext uri="{BB962C8B-B14F-4D97-AF65-F5344CB8AC3E}">
        <p14:creationId xmlns:p14="http://schemas.microsoft.com/office/powerpoint/2010/main" val="687324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274638"/>
            <a:ext cx="8229600" cy="706090"/>
          </a:xfrm>
        </p:spPr>
        <p:txBody>
          <a:bodyPr/>
          <a:lstStyle/>
          <a:p>
            <a:r>
              <a:rPr kumimoji="1" lang="en-US" altLang="ja-JP" sz="3600" dirty="0" smtClean="0"/>
              <a:t>Earthquake ant nuclear power plant sites</a:t>
            </a:r>
            <a:br>
              <a:rPr kumimoji="1" lang="en-US" altLang="ja-JP" sz="3600" dirty="0" smtClean="0"/>
            </a:br>
            <a:r>
              <a:rPr lang="en-US" altLang="ja-JP" sz="3600" dirty="0" smtClean="0"/>
              <a:t>(It seems the accidents will happen again )</a:t>
            </a:r>
            <a:endParaRPr kumimoji="1" lang="ja-JP" altLang="en-US" sz="36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33</a:t>
            </a:fld>
            <a:endParaRPr lang="ja-JP" altLang="en-US"/>
          </a:p>
        </p:txBody>
      </p:sp>
      <p:pic>
        <p:nvPicPr>
          <p:cNvPr id="7" name="図 6"/>
          <p:cNvPicPr>
            <a:picLocks noChangeAspect="1"/>
          </p:cNvPicPr>
          <p:nvPr/>
        </p:nvPicPr>
        <p:blipFill>
          <a:blip r:embed="rId2"/>
          <a:stretch>
            <a:fillRect/>
          </a:stretch>
        </p:blipFill>
        <p:spPr>
          <a:xfrm>
            <a:off x="209550" y="1313928"/>
            <a:ext cx="8477250" cy="5553075"/>
          </a:xfrm>
          <a:prstGeom prst="rect">
            <a:avLst/>
          </a:prstGeom>
        </p:spPr>
      </p:pic>
    </p:spTree>
    <p:extLst>
      <p:ext uri="{BB962C8B-B14F-4D97-AF65-F5344CB8AC3E}">
        <p14:creationId xmlns:p14="http://schemas.microsoft.com/office/powerpoint/2010/main" val="1070399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0" y="274638"/>
            <a:ext cx="4464496" cy="1386572"/>
          </a:xfrm>
        </p:spPr>
        <p:txBody>
          <a:bodyPr/>
          <a:lstStyle/>
          <a:p>
            <a:r>
              <a:rPr kumimoji="1" lang="en-US" altLang="ja-JP" sz="3200" dirty="0" smtClean="0"/>
              <a:t>Fig. Number of suicide related to the earthquake according to prefectures</a:t>
            </a:r>
            <a:endParaRPr kumimoji="1" lang="ja-JP" altLang="en-US" sz="3200" dirty="0"/>
          </a:p>
        </p:txBody>
      </p:sp>
      <p:sp>
        <p:nvSpPr>
          <p:cNvPr id="3" name="コンテンツ プレースホルダー 2"/>
          <p:cNvSpPr>
            <a:spLocks noGrp="1"/>
          </p:cNvSpPr>
          <p:nvPr>
            <p:ph idx="1"/>
          </p:nvPr>
        </p:nvSpPr>
        <p:spPr>
          <a:xfrm>
            <a:off x="66676" y="0"/>
            <a:ext cx="4165913" cy="6721475"/>
          </a:xfrm>
        </p:spPr>
        <p:txBody>
          <a:bodyPr/>
          <a:lstStyle/>
          <a:p>
            <a:r>
              <a:rPr lang="en-US" altLang="ja-JP" sz="2800" dirty="0"/>
              <a:t>This leakage forced many people to evacuate their homes, and the large number of evacuees continues to represent a grave problem. </a:t>
            </a:r>
          </a:p>
          <a:p>
            <a:r>
              <a:rPr lang="en-US" altLang="ja-JP" sz="2800" dirty="0"/>
              <a:t>Due to the fact that the effects of radiation are long-lasting, the physical and emotional trauma that they caused will remain an important issue during the coming decades. </a:t>
            </a:r>
          </a:p>
          <a:p>
            <a:endParaRPr kumimoji="1" lang="ja-JP" altLang="en-US" sz="28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dirty="0"/>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34</a:t>
            </a:fld>
            <a:endParaRPr lang="ja-JP" altLang="en-US"/>
          </a:p>
        </p:txBody>
      </p:sp>
      <p:pic>
        <p:nvPicPr>
          <p:cNvPr id="6"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3355" y="1772816"/>
            <a:ext cx="4649341" cy="506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7609113" y="2379217"/>
            <a:ext cx="1530484" cy="461665"/>
          </a:xfrm>
          <a:prstGeom prst="rect">
            <a:avLst/>
          </a:prstGeom>
          <a:solidFill>
            <a:srgbClr val="FFFF99"/>
          </a:solidFill>
        </p:spPr>
        <p:txBody>
          <a:bodyPr wrap="none" rtlCol="0">
            <a:spAutoFit/>
          </a:bodyPr>
          <a:lstStyle/>
          <a:p>
            <a:r>
              <a:rPr kumimoji="1" lang="en-US" altLang="ja-JP" sz="2400" dirty="0" smtClean="0">
                <a:solidFill>
                  <a:srgbClr val="C00000"/>
                </a:solidFill>
              </a:rPr>
              <a:t>Fukushima</a:t>
            </a:r>
            <a:endParaRPr kumimoji="1" lang="ja-JP" altLang="en-US" sz="2400" dirty="0">
              <a:solidFill>
                <a:srgbClr val="C00000"/>
              </a:solidFill>
            </a:endParaRPr>
          </a:p>
        </p:txBody>
      </p:sp>
      <p:sp>
        <p:nvSpPr>
          <p:cNvPr id="8" name="テキスト ボックス 7"/>
          <p:cNvSpPr txBox="1"/>
          <p:nvPr/>
        </p:nvSpPr>
        <p:spPr>
          <a:xfrm>
            <a:off x="7866780" y="4399022"/>
            <a:ext cx="1015150" cy="461665"/>
          </a:xfrm>
          <a:prstGeom prst="rect">
            <a:avLst/>
          </a:prstGeom>
          <a:solidFill>
            <a:srgbClr val="FFFF99"/>
          </a:solidFill>
        </p:spPr>
        <p:txBody>
          <a:bodyPr wrap="none" rtlCol="0">
            <a:spAutoFit/>
          </a:bodyPr>
          <a:lstStyle/>
          <a:p>
            <a:r>
              <a:rPr kumimoji="1" lang="en-US" altLang="ja-JP" sz="2400" dirty="0" smtClean="0"/>
              <a:t>Miyagi</a:t>
            </a:r>
            <a:endParaRPr kumimoji="1" lang="ja-JP" altLang="en-US" sz="2400" dirty="0"/>
          </a:p>
        </p:txBody>
      </p:sp>
      <p:sp>
        <p:nvSpPr>
          <p:cNvPr id="9" name="テキスト ボックス 8"/>
          <p:cNvSpPr txBox="1"/>
          <p:nvPr/>
        </p:nvSpPr>
        <p:spPr>
          <a:xfrm>
            <a:off x="7866780" y="5359241"/>
            <a:ext cx="875496" cy="461665"/>
          </a:xfrm>
          <a:prstGeom prst="rect">
            <a:avLst/>
          </a:prstGeom>
          <a:solidFill>
            <a:srgbClr val="FFFF99"/>
          </a:solidFill>
        </p:spPr>
        <p:txBody>
          <a:bodyPr wrap="none" rtlCol="0">
            <a:spAutoFit/>
          </a:bodyPr>
          <a:lstStyle/>
          <a:p>
            <a:r>
              <a:rPr kumimoji="1" lang="en-US" altLang="ja-JP" sz="2400" dirty="0" smtClean="0"/>
              <a:t>Iwate</a:t>
            </a:r>
            <a:endParaRPr kumimoji="1" lang="ja-JP" altLang="en-US" sz="2400" dirty="0"/>
          </a:p>
        </p:txBody>
      </p:sp>
    </p:spTree>
    <p:extLst>
      <p:ext uri="{BB962C8B-B14F-4D97-AF65-F5344CB8AC3E}">
        <p14:creationId xmlns:p14="http://schemas.microsoft.com/office/powerpoint/2010/main" val="414744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941169"/>
            <a:ext cx="8964488" cy="1598742"/>
          </a:xfrm>
        </p:spPr>
        <p:txBody>
          <a:bodyPr/>
          <a:lstStyle/>
          <a:p>
            <a:r>
              <a:rPr lang="x-none" altLang="ja-JP" sz="2400" dirty="0"/>
              <a:t>Ito, T. 2014 Effects of tsunami and nuclear disaster on children’s time perspective: A text mining study of essays after the Great East Japan Earthquake</a:t>
            </a:r>
            <a:r>
              <a:rPr lang="x-none" altLang="ja-JP" sz="1800" dirty="0"/>
              <a:t> </a:t>
            </a:r>
            <a:r>
              <a:rPr lang="en-US" altLang="ja-JP" sz="1800" i="1" dirty="0"/>
              <a:t>Journal of International Society of Life Information Science,</a:t>
            </a:r>
            <a:r>
              <a:rPr lang="en-US" altLang="ja-JP" sz="1800" dirty="0"/>
              <a:t> 32(1), 44-46.</a:t>
            </a:r>
            <a:r>
              <a:rPr lang="ja-JP" altLang="ja-JP" sz="1800" dirty="0"/>
              <a:t/>
            </a:r>
            <a:br>
              <a:rPr lang="ja-JP" altLang="ja-JP" sz="1800" dirty="0"/>
            </a:br>
            <a:endParaRPr kumimoji="1" lang="ja-JP" altLang="en-US" sz="2400" dirty="0"/>
          </a:p>
        </p:txBody>
      </p:sp>
      <p:sp>
        <p:nvSpPr>
          <p:cNvPr id="3" name="コンテンツ プレースホルダー 2"/>
          <p:cNvSpPr>
            <a:spLocks noGrp="1"/>
          </p:cNvSpPr>
          <p:nvPr>
            <p:ph idx="1"/>
          </p:nvPr>
        </p:nvSpPr>
        <p:spPr>
          <a:xfrm>
            <a:off x="0" y="1"/>
            <a:ext cx="9144000" cy="4941168"/>
          </a:xfrm>
        </p:spPr>
        <p:txBody>
          <a:bodyPr/>
          <a:lstStyle/>
          <a:p>
            <a:r>
              <a:rPr lang="en-US" altLang="ja-JP" dirty="0"/>
              <a:t>Ito (</a:t>
            </a:r>
            <a:r>
              <a:rPr lang="en-US" altLang="ja-JP" dirty="0" smtClean="0"/>
              <a:t>2014) </a:t>
            </a:r>
            <a:r>
              <a:rPr lang="en-US" altLang="ja-JP" dirty="0"/>
              <a:t>analyzed 161 essays written by school-aged children using the text mining </a:t>
            </a:r>
            <a:r>
              <a:rPr lang="en-US" altLang="ja-JP" dirty="0" smtClean="0"/>
              <a:t>technique;</a:t>
            </a:r>
          </a:p>
          <a:p>
            <a:r>
              <a:rPr lang="en-US" altLang="ja-JP" dirty="0" smtClean="0"/>
              <a:t> </a:t>
            </a:r>
            <a:r>
              <a:rPr lang="en-US" altLang="ja-JP" dirty="0"/>
              <a:t>and found that the victims of the nuclear plant accident in Fukushima are suffering more from their on-going relocation and limitations on outdoor play, </a:t>
            </a:r>
            <a:endParaRPr lang="en-US" altLang="ja-JP" dirty="0" smtClean="0"/>
          </a:p>
          <a:p>
            <a:r>
              <a:rPr lang="en-US" altLang="ja-JP" dirty="0" smtClean="0"/>
              <a:t>whilst </a:t>
            </a:r>
            <a:r>
              <a:rPr lang="en-US" altLang="ja-JP" dirty="0"/>
              <a:t>the sufferers from the tsunami tend to describe their bitter experience as a past event and want to convey what they learned from it to the future. </a:t>
            </a:r>
            <a:endParaRPr lang="en-US" altLang="ja-JP" dirty="0" smtClean="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35</a:t>
            </a:fld>
            <a:endParaRPr lang="ja-JP" altLang="en-US"/>
          </a:p>
        </p:txBody>
      </p:sp>
    </p:spTree>
    <p:extLst>
      <p:ext uri="{BB962C8B-B14F-4D97-AF65-F5344CB8AC3E}">
        <p14:creationId xmlns:p14="http://schemas.microsoft.com/office/powerpoint/2010/main" val="1366842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endParaRPr lang="ja-JP" altLang="en-US" smtClean="0"/>
          </a:p>
        </p:txBody>
      </p:sp>
      <p:sp>
        <p:nvSpPr>
          <p:cNvPr id="21507"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F8D39B-0CA1-4B0A-AE76-428542DBC9B9}" type="slidenum">
              <a:rPr lang="ja-JP" altLang="en-US" sz="1200">
                <a:solidFill>
                  <a:srgbClr val="898989"/>
                </a:solidFill>
              </a:rPr>
              <a:pPr>
                <a:spcBef>
                  <a:spcPct val="0"/>
                </a:spcBef>
                <a:buFontTx/>
                <a:buNone/>
              </a:pPr>
              <a:t>36</a:t>
            </a:fld>
            <a:endParaRPr lang="ja-JP" altLang="en-US" sz="1200">
              <a:solidFill>
                <a:srgbClr val="898989"/>
              </a:solidFill>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41313"/>
            <a:ext cx="9002713" cy="648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9" name="テキスト ボックス 1"/>
          <p:cNvSpPr txBox="1">
            <a:spLocks noChangeArrowheads="1"/>
          </p:cNvSpPr>
          <p:nvPr/>
        </p:nvSpPr>
        <p:spPr bwMode="auto">
          <a:xfrm>
            <a:off x="1476375" y="4797425"/>
            <a:ext cx="35274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4400"/>
              <a:t>What children want to do</a:t>
            </a:r>
            <a:endParaRPr lang="ja-JP" altLang="en-US" sz="4400"/>
          </a:p>
        </p:txBody>
      </p:sp>
      <p:sp>
        <p:nvSpPr>
          <p:cNvPr id="21510" name="テキスト ボックス 2"/>
          <p:cNvSpPr txBox="1">
            <a:spLocks noChangeArrowheads="1"/>
          </p:cNvSpPr>
          <p:nvPr/>
        </p:nvSpPr>
        <p:spPr bwMode="auto">
          <a:xfrm>
            <a:off x="971550" y="2420938"/>
            <a:ext cx="1935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a:t>To</a:t>
            </a:r>
            <a:r>
              <a:rPr lang="ja-JP" altLang="en-US" sz="2400"/>
              <a:t> </a:t>
            </a:r>
            <a:r>
              <a:rPr lang="en-US" altLang="ja-JP" sz="2400"/>
              <a:t>remember</a:t>
            </a:r>
          </a:p>
          <a:p>
            <a:pPr>
              <a:spcBef>
                <a:spcPct val="0"/>
              </a:spcBef>
              <a:buFontTx/>
              <a:buNone/>
            </a:pPr>
            <a:r>
              <a:rPr lang="en-US" altLang="ja-JP" sz="2400"/>
              <a:t>To  tell people</a:t>
            </a:r>
          </a:p>
        </p:txBody>
      </p:sp>
      <p:sp>
        <p:nvSpPr>
          <p:cNvPr id="21511" name="テキスト ボックス 3"/>
          <p:cNvSpPr txBox="1">
            <a:spLocks noChangeArrowheads="1"/>
          </p:cNvSpPr>
          <p:nvPr/>
        </p:nvSpPr>
        <p:spPr bwMode="auto">
          <a:xfrm>
            <a:off x="7532688" y="957263"/>
            <a:ext cx="1565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a:t>To proceed</a:t>
            </a:r>
          </a:p>
          <a:p>
            <a:pPr>
              <a:spcBef>
                <a:spcPct val="0"/>
              </a:spcBef>
              <a:buFontTx/>
              <a:buNone/>
            </a:pPr>
            <a:r>
              <a:rPr lang="en-US" altLang="ja-JP" sz="2400"/>
              <a:t>To abolish</a:t>
            </a:r>
            <a:endParaRPr lang="ja-JP" altLang="en-US" sz="2400"/>
          </a:p>
        </p:txBody>
      </p:sp>
      <p:sp>
        <p:nvSpPr>
          <p:cNvPr id="21512" name="テキスト ボックス 4"/>
          <p:cNvSpPr txBox="1">
            <a:spLocks noChangeArrowheads="1"/>
          </p:cNvSpPr>
          <p:nvPr/>
        </p:nvSpPr>
        <p:spPr bwMode="auto">
          <a:xfrm>
            <a:off x="7477125" y="1820863"/>
            <a:ext cx="1593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a:t>To get back</a:t>
            </a:r>
          </a:p>
          <a:p>
            <a:pPr>
              <a:spcBef>
                <a:spcPct val="0"/>
              </a:spcBef>
              <a:buFontTx/>
              <a:buNone/>
            </a:pPr>
            <a:r>
              <a:rPr lang="en-US" altLang="ja-JP" sz="2400"/>
              <a:t>To meet</a:t>
            </a:r>
          </a:p>
          <a:p>
            <a:pPr>
              <a:spcBef>
                <a:spcPct val="0"/>
              </a:spcBef>
              <a:buFontTx/>
              <a:buNone/>
            </a:pPr>
            <a:r>
              <a:rPr lang="en-US" altLang="ja-JP" sz="2400"/>
              <a:t>To live with</a:t>
            </a:r>
            <a:endParaRPr lang="ja-JP" altLang="en-US" sz="2400"/>
          </a:p>
        </p:txBody>
      </p:sp>
      <p:sp>
        <p:nvSpPr>
          <p:cNvPr id="21513" name="テキスト ボックス 5"/>
          <p:cNvSpPr txBox="1">
            <a:spLocks noChangeArrowheads="1"/>
          </p:cNvSpPr>
          <p:nvPr/>
        </p:nvSpPr>
        <p:spPr bwMode="auto">
          <a:xfrm>
            <a:off x="6804025" y="5089525"/>
            <a:ext cx="205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a:t>To play outside</a:t>
            </a:r>
            <a:endParaRPr lang="ja-JP" altLang="en-US" sz="2400"/>
          </a:p>
        </p:txBody>
      </p:sp>
      <p:sp>
        <p:nvSpPr>
          <p:cNvPr id="21514" name="テキスト ボックス 6"/>
          <p:cNvSpPr txBox="1">
            <a:spLocks noChangeArrowheads="1"/>
          </p:cNvSpPr>
          <p:nvPr/>
        </p:nvSpPr>
        <p:spPr bwMode="auto">
          <a:xfrm>
            <a:off x="4629150" y="1373188"/>
            <a:ext cx="14652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a:t>To say</a:t>
            </a:r>
          </a:p>
          <a:p>
            <a:pPr>
              <a:spcBef>
                <a:spcPct val="0"/>
              </a:spcBef>
              <a:buFontTx/>
              <a:buNone/>
            </a:pPr>
            <a:r>
              <a:rPr lang="en-US" altLang="ja-JP" sz="2400"/>
              <a:t>To do best</a:t>
            </a:r>
          </a:p>
          <a:p>
            <a:pPr>
              <a:spcBef>
                <a:spcPct val="0"/>
              </a:spcBef>
              <a:buFontTx/>
              <a:buNone/>
            </a:pPr>
            <a:r>
              <a:rPr lang="en-US" altLang="ja-JP" sz="2400"/>
              <a:t>To live</a:t>
            </a:r>
          </a:p>
          <a:p>
            <a:pPr>
              <a:spcBef>
                <a:spcPct val="0"/>
              </a:spcBef>
              <a:buFontTx/>
              <a:buNone/>
            </a:pPr>
            <a:endParaRPr lang="ja-JP" altLang="en-US" sz="2400"/>
          </a:p>
        </p:txBody>
      </p:sp>
    </p:spTree>
    <p:extLst>
      <p:ext uri="{BB962C8B-B14F-4D97-AF65-F5344CB8AC3E}">
        <p14:creationId xmlns:p14="http://schemas.microsoft.com/office/powerpoint/2010/main" val="2080674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smtClean="0"/>
              <a:t>I</a:t>
            </a:r>
            <a:r>
              <a:rPr lang="x-none" altLang="ja-JP" sz="3200" dirty="0" smtClean="0"/>
              <a:t>to</a:t>
            </a:r>
            <a:r>
              <a:rPr lang="x-none" altLang="ja-JP" sz="3200" dirty="0"/>
              <a:t>, T. </a:t>
            </a:r>
            <a:r>
              <a:rPr lang="en-US" altLang="ja-JP" sz="3200" dirty="0" smtClean="0"/>
              <a:t>(in press)</a:t>
            </a:r>
            <a:r>
              <a:rPr lang="x-none" altLang="ja-JP" sz="3200" dirty="0" smtClean="0"/>
              <a:t> </a:t>
            </a:r>
            <a:r>
              <a:rPr lang="x-none" altLang="ja-JP" sz="3200" dirty="0"/>
              <a:t>What kind of media contributes to human happiness?: From the news report on the 311 nuclear </a:t>
            </a:r>
            <a:r>
              <a:rPr lang="x-none" altLang="ja-JP" sz="3200" dirty="0" smtClean="0"/>
              <a:t>plant</a:t>
            </a:r>
            <a:r>
              <a:rPr lang="en-US" altLang="ja-JP" sz="3200" dirty="0" smtClean="0"/>
              <a:t> </a:t>
            </a:r>
            <a:r>
              <a:rPr lang="x-none" altLang="ja-JP" sz="3200" dirty="0" smtClean="0"/>
              <a:t>accidents</a:t>
            </a:r>
            <a:endParaRPr kumimoji="1" lang="ja-JP" altLang="en-US" sz="3200" dirty="0"/>
          </a:p>
        </p:txBody>
      </p:sp>
      <p:sp>
        <p:nvSpPr>
          <p:cNvPr id="3" name="コンテンツ プレースホルダー 2"/>
          <p:cNvSpPr>
            <a:spLocks noGrp="1"/>
          </p:cNvSpPr>
          <p:nvPr>
            <p:ph idx="1"/>
          </p:nvPr>
        </p:nvSpPr>
        <p:spPr>
          <a:xfrm>
            <a:off x="-1678" y="1624012"/>
            <a:ext cx="6696744" cy="4525963"/>
          </a:xfrm>
        </p:spPr>
        <p:txBody>
          <a:bodyPr/>
          <a:lstStyle/>
          <a:p>
            <a:r>
              <a:rPr lang="en-US" altLang="ja-JP" sz="2400" dirty="0"/>
              <a:t> “We (Hodo Station) broadcasted a special program which featured an investigation of the Fukushima Daiichi Nuclear Power Plant accidents on December 28th last year. We investigated the doubt that the nuclear power plant had been already partially broken down because of the earthquake before the tsunami. </a:t>
            </a:r>
            <a:r>
              <a:rPr lang="en-US" altLang="ja-JP" sz="2400" b="1" dirty="0"/>
              <a:t>Regrettably, we were not able to investigate the issue further this time. However, we recognize the existence of a village called ‘Nuclear Power Village.’</a:t>
            </a:r>
            <a:endParaRPr lang="ja-JP" altLang="ja-JP" sz="2400" b="1" dirty="0"/>
          </a:p>
          <a:p>
            <a:r>
              <a:rPr lang="en-US" altLang="ja-JP" sz="2400" dirty="0" smtClean="0"/>
              <a:t>We </a:t>
            </a:r>
            <a:r>
              <a:rPr lang="en-US" altLang="ja-JP" sz="2400" dirty="0"/>
              <a:t>will continue to investigate the issue on the nuclear plant in our program. Even if our program is terminated, I will never regret.”     </a:t>
            </a:r>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37</a:t>
            </a:fld>
            <a:endParaRPr lang="ja-JP"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653059"/>
            <a:ext cx="2110011" cy="282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4623218"/>
            <a:ext cx="2311400" cy="12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359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7345" y="764704"/>
            <a:ext cx="3970784" cy="1143000"/>
          </a:xfrm>
        </p:spPr>
        <p:txBody>
          <a:bodyPr/>
          <a:lstStyle/>
          <a:p>
            <a:pPr algn="r"/>
            <a:r>
              <a:rPr lang="x-none" altLang="ja-JP" b="1" dirty="0"/>
              <a:t>2．Deleted </a:t>
            </a:r>
            <a:r>
              <a:rPr lang="x-none" altLang="ja-JP" b="1" dirty="0" smtClean="0"/>
              <a:t>video</a:t>
            </a:r>
            <a:r>
              <a:rPr lang="en-US" altLang="ja-JP" b="1" dirty="0" smtClean="0"/>
              <a:t>(and your memory)</a:t>
            </a:r>
            <a:r>
              <a:rPr lang="x-none" altLang="ja-JP" b="1" dirty="0" smtClean="0"/>
              <a:t> </a:t>
            </a:r>
            <a:endParaRPr lang="ja-JP" altLang="ja-JP" b="1" dirty="0"/>
          </a:p>
        </p:txBody>
      </p:sp>
      <p:sp>
        <p:nvSpPr>
          <p:cNvPr id="11" name="コンテンツ プレースホルダー 10"/>
          <p:cNvSpPr>
            <a:spLocks noGrp="1"/>
          </p:cNvSpPr>
          <p:nvPr>
            <p:ph idx="1"/>
          </p:nvPr>
        </p:nvSpPr>
        <p:spPr>
          <a:xfrm>
            <a:off x="28082" y="248398"/>
            <a:ext cx="4327894" cy="4692770"/>
          </a:xfrm>
        </p:spPr>
        <p:txBody>
          <a:bodyPr/>
          <a:lstStyle/>
          <a:p>
            <a:r>
              <a:rPr lang="en-US" altLang="ja-JP" sz="2800" dirty="0"/>
              <a:t>The word, ‘Nuclear Power Village’ refers to the tight-knit community of legislators, regulators, local governments, scholars, and mass media. </a:t>
            </a:r>
            <a:r>
              <a:rPr lang="en-US" altLang="ja-JP" sz="2800" dirty="0" err="1"/>
              <a:t>Furutachi’s</a:t>
            </a:r>
            <a:r>
              <a:rPr lang="en-US" altLang="ja-JP" sz="2800" dirty="0"/>
              <a:t> comments can be watched on two websites. </a:t>
            </a:r>
            <a:endParaRPr lang="en-US" altLang="ja-JP" sz="2800" dirty="0" smtClean="0"/>
          </a:p>
          <a:p>
            <a:r>
              <a:rPr lang="en-US" altLang="ja-JP" sz="2800" dirty="0" smtClean="0"/>
              <a:t>The </a:t>
            </a:r>
            <a:r>
              <a:rPr lang="en-US" altLang="ja-JP" sz="2800" dirty="0"/>
              <a:t>video of this broadcasting was uploaded in </a:t>
            </a:r>
            <a:r>
              <a:rPr lang="en-US" altLang="ja-JP" sz="2800" dirty="0" err="1"/>
              <a:t>Miyatake’s</a:t>
            </a:r>
            <a:r>
              <a:rPr lang="en-US" altLang="ja-JP" sz="2800" dirty="0"/>
              <a:t> blog, but was eventually deleted.</a:t>
            </a:r>
            <a:endParaRPr kumimoji="1" lang="ja-JP" altLang="en-US" sz="28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38</a:t>
            </a:fld>
            <a:endParaRPr lang="ja-JP" altLang="en-US"/>
          </a:p>
        </p:txBody>
      </p:sp>
      <p:pic>
        <p:nvPicPr>
          <p:cNvPr id="20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386" y="3068960"/>
            <a:ext cx="4564743" cy="177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3995936" y="4981078"/>
            <a:ext cx="5129105" cy="1815882"/>
          </a:xfrm>
          <a:prstGeom prst="rect">
            <a:avLst/>
          </a:prstGeom>
          <a:noFill/>
        </p:spPr>
        <p:txBody>
          <a:bodyPr wrap="square" rtlCol="0">
            <a:spAutoFit/>
          </a:bodyPr>
          <a:lstStyle/>
          <a:p>
            <a:r>
              <a:rPr lang="en-US" altLang="ja-JP" sz="2800" b="1" dirty="0" smtClean="0"/>
              <a:t>(“Ichiro </a:t>
            </a:r>
            <a:r>
              <a:rPr lang="en-US" altLang="ja-JP" sz="2800" b="1" dirty="0" err="1"/>
              <a:t>Furutachi</a:t>
            </a:r>
            <a:r>
              <a:rPr lang="en-US" altLang="ja-JP" sz="2800" b="1" dirty="0"/>
              <a:t> Hodo Station</a:t>
            </a:r>
            <a:r>
              <a:rPr lang="en-US" altLang="ja-JP" sz="2800" b="1" dirty="0" smtClean="0"/>
              <a:t>…</a:t>
            </a:r>
          </a:p>
          <a:p>
            <a:r>
              <a:rPr lang="en-US" altLang="ja-JP" sz="2800" b="1" dirty="0" smtClean="0"/>
              <a:t>”</a:t>
            </a:r>
            <a:r>
              <a:rPr lang="en-US" altLang="ja-JP" sz="2800" b="1" dirty="0"/>
              <a:t>This video was deleted </a:t>
            </a:r>
            <a:r>
              <a:rPr lang="en-US" altLang="ja-JP" sz="2800" b="1" dirty="0" smtClean="0"/>
              <a:t>because</a:t>
            </a:r>
          </a:p>
          <a:p>
            <a:r>
              <a:rPr lang="en-US" altLang="ja-JP" sz="2800" b="1" dirty="0" smtClean="0"/>
              <a:t> </a:t>
            </a:r>
            <a:r>
              <a:rPr lang="en-US" altLang="ja-JP" sz="2800" b="1" dirty="0"/>
              <a:t>TV-Asahi Corp. filed </a:t>
            </a:r>
            <a:r>
              <a:rPr lang="en-US" altLang="ja-JP" sz="2800" b="1" dirty="0" smtClean="0"/>
              <a:t>copyright</a:t>
            </a:r>
          </a:p>
          <a:p>
            <a:r>
              <a:rPr lang="en-US" altLang="ja-JP" sz="2800" b="1" dirty="0" smtClean="0"/>
              <a:t> </a:t>
            </a:r>
            <a:r>
              <a:rPr lang="en-US" altLang="ja-JP" sz="2800" b="1" dirty="0"/>
              <a:t>infringement.) </a:t>
            </a:r>
            <a:endParaRPr kumimoji="1" lang="ja-JP" altLang="en-US" sz="2800" b="1" dirty="0"/>
          </a:p>
        </p:txBody>
      </p:sp>
    </p:spTree>
    <p:extLst>
      <p:ext uri="{BB962C8B-B14F-4D97-AF65-F5344CB8AC3E}">
        <p14:creationId xmlns:p14="http://schemas.microsoft.com/office/powerpoint/2010/main" val="647496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lang="x-none" altLang="ja-JP" sz="3200" b="1" dirty="0"/>
              <a:t>3．Background of pressure on broadcasting</a:t>
            </a:r>
            <a:r>
              <a:rPr lang="ja-JP" altLang="ja-JP" sz="3200" b="1" dirty="0"/>
              <a:t/>
            </a:r>
            <a:br>
              <a:rPr lang="ja-JP" altLang="ja-JP" sz="3200" b="1" dirty="0"/>
            </a:br>
            <a:endParaRPr kumimoji="1" lang="ja-JP" altLang="en-US" sz="3200" dirty="0"/>
          </a:p>
        </p:txBody>
      </p:sp>
      <p:sp>
        <p:nvSpPr>
          <p:cNvPr id="3" name="コンテンツ プレースホルダー 2"/>
          <p:cNvSpPr>
            <a:spLocks noGrp="1"/>
          </p:cNvSpPr>
          <p:nvPr>
            <p:ph idx="1"/>
          </p:nvPr>
        </p:nvSpPr>
        <p:spPr>
          <a:xfrm>
            <a:off x="0" y="692696"/>
            <a:ext cx="9036496" cy="5956771"/>
          </a:xfrm>
        </p:spPr>
        <p:txBody>
          <a:bodyPr/>
          <a:lstStyle/>
          <a:p>
            <a:r>
              <a:rPr lang="en-US" altLang="ja-JP" sz="2400" dirty="0"/>
              <a:t>Since March 11, 2011, we have shared three shocks: an earthquake, a tsunami, and the leakage of radioactive materials caused by the Fukushima Daiichi Nuclear Power Plant accident. This accident was caused by a breakdown of the main electronic supply, followed by the loss of the auxiliary power supply, which was a safety net for tsunamis. Although pouring water prevented a huge explosion, radioactive materials spread into the air, land, and sea. </a:t>
            </a:r>
            <a:endParaRPr lang="en-US" altLang="ja-JP" sz="2400" dirty="0" smtClean="0"/>
          </a:p>
          <a:p>
            <a:r>
              <a:rPr lang="en-US" altLang="ja-JP" sz="2400" dirty="0" smtClean="0"/>
              <a:t>Despite </a:t>
            </a:r>
            <a:r>
              <a:rPr lang="en-US" altLang="ja-JP" sz="2400" dirty="0"/>
              <a:t>this, </a:t>
            </a:r>
            <a:r>
              <a:rPr lang="en-US" altLang="ja-JP" sz="2400" dirty="0" smtClean="0"/>
              <a:t>the </a:t>
            </a:r>
            <a:r>
              <a:rPr lang="en-US" altLang="ja-JP" sz="2400" dirty="0"/>
              <a:t>P</a:t>
            </a:r>
            <a:r>
              <a:rPr lang="en-US" altLang="ja-JP" sz="2400" dirty="0" smtClean="0"/>
              <a:t>rime </a:t>
            </a:r>
            <a:r>
              <a:rPr lang="en-US" altLang="ja-JP" sz="2400" dirty="0"/>
              <a:t>M</a:t>
            </a:r>
            <a:r>
              <a:rPr lang="en-US" altLang="ja-JP" sz="2400" dirty="0" smtClean="0"/>
              <a:t>inister </a:t>
            </a:r>
            <a:r>
              <a:rPr lang="en-US" altLang="ja-JP" sz="2400" dirty="0"/>
              <a:t>market nuclear power plants to other countries. </a:t>
            </a:r>
            <a:endParaRPr lang="en-US" altLang="ja-JP" sz="2400" dirty="0" smtClean="0"/>
          </a:p>
          <a:p>
            <a:r>
              <a:rPr lang="en-US" altLang="ja-JP" sz="2400" dirty="0" smtClean="0"/>
              <a:t>the </a:t>
            </a:r>
            <a:r>
              <a:rPr lang="en-US" altLang="ja-JP" sz="2400" dirty="0"/>
              <a:t>media hides unfavorable facts from authorities, or is complicit in a cover-up. In order to realize these problems and clarify human agendas, we need a macro-level perspective of media literacy, focusing on social structure.              </a:t>
            </a:r>
            <a:endParaRPr lang="ja-JP" altLang="ja-JP"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39</a:t>
            </a:fld>
            <a:endParaRPr lang="ja-JP" altLang="en-US"/>
          </a:p>
        </p:txBody>
      </p:sp>
    </p:spTree>
    <p:extLst>
      <p:ext uri="{BB962C8B-B14F-4D97-AF65-F5344CB8AC3E}">
        <p14:creationId xmlns:p14="http://schemas.microsoft.com/office/powerpoint/2010/main" val="348682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7078" y="1916832"/>
            <a:ext cx="8229600" cy="1143000"/>
          </a:xfrm>
        </p:spPr>
        <p:txBody>
          <a:bodyPr/>
          <a:lstStyle/>
          <a:p>
            <a:pPr algn="l"/>
            <a:r>
              <a:rPr kumimoji="1" lang="en-US" altLang="ja-JP" dirty="0" smtClean="0"/>
              <a:t>How many buildings of WTC collapsed, before the next day would come?</a:t>
            </a:r>
            <a:br>
              <a:rPr kumimoji="1" lang="en-US" altLang="ja-JP" dirty="0" smtClean="0"/>
            </a:br>
            <a:r>
              <a:rPr lang="en-US" altLang="ja-JP" dirty="0"/>
              <a:t/>
            </a:r>
            <a:br>
              <a:rPr lang="en-US" altLang="ja-JP" dirty="0"/>
            </a:br>
            <a:r>
              <a:rPr kumimoji="1" lang="en-US" altLang="ja-JP" sz="8000" dirty="0" smtClean="0"/>
              <a:t>The answer </a:t>
            </a:r>
            <a:r>
              <a:rPr lang="en-US" altLang="ja-JP" sz="8000" dirty="0" smtClean="0"/>
              <a:t>is …</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a:t>
            </a:fld>
            <a:endParaRPr lang="ja-JP" altLang="en-US"/>
          </a:p>
        </p:txBody>
      </p:sp>
    </p:spTree>
    <p:extLst>
      <p:ext uri="{BB962C8B-B14F-4D97-AF65-F5344CB8AC3E}">
        <p14:creationId xmlns:p14="http://schemas.microsoft.com/office/powerpoint/2010/main" val="3950947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x-none" altLang="ja-JP" b="1" dirty="0"/>
              <a:t>4．Conflicts within the </a:t>
            </a:r>
            <a:r>
              <a:rPr lang="x-none" altLang="ja-JP" b="1" dirty="0" smtClean="0"/>
              <a:t>media</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a:t>There is a conflict between journalists, who try to give a conscientious report after visiting the field in order to gather information, and senior management who care about advertising rate and relent to political pressure. </a:t>
            </a:r>
            <a:endParaRPr lang="en-US" altLang="ja-JP" sz="2400" dirty="0" smtClean="0"/>
          </a:p>
          <a:p>
            <a:r>
              <a:rPr lang="en-US" altLang="ja-JP" sz="2400" dirty="0" smtClean="0"/>
              <a:t>How </a:t>
            </a:r>
            <a:r>
              <a:rPr lang="en-US" altLang="ja-JP" sz="2400" dirty="0"/>
              <a:t>can we solve the conflict in a way that both sides agree? </a:t>
            </a:r>
            <a:endParaRPr lang="en-US" altLang="ja-JP" sz="2400" dirty="0" smtClean="0"/>
          </a:p>
          <a:p>
            <a:r>
              <a:rPr lang="en-US" altLang="ja-JP" sz="2400" dirty="0" smtClean="0"/>
              <a:t>It </a:t>
            </a:r>
            <a:r>
              <a:rPr lang="en-US" altLang="ja-JP" sz="2400" dirty="0"/>
              <a:t>is important that we hear out the management, who are at a disadvantage in terms of justice and claims. </a:t>
            </a:r>
            <a:endParaRPr lang="en-US" altLang="ja-JP" sz="2400" dirty="0" smtClean="0"/>
          </a:p>
          <a:p>
            <a:r>
              <a:rPr lang="en-US" altLang="ja-JP" sz="2400" dirty="0" smtClean="0"/>
              <a:t>However</a:t>
            </a:r>
            <a:r>
              <a:rPr lang="en-US" altLang="ja-JP" sz="2400" dirty="0"/>
              <a:t>, considering their position, it may be difficult for them to tell their honest opinions. </a:t>
            </a:r>
            <a:endParaRPr lang="en-US" altLang="ja-JP" sz="2400" dirty="0" smtClean="0"/>
          </a:p>
          <a:p>
            <a:r>
              <a:rPr lang="en-US" altLang="ja-JP" sz="2400" dirty="0" smtClean="0"/>
              <a:t>In </a:t>
            </a:r>
            <a:r>
              <a:rPr lang="en-US" altLang="ja-JP" sz="2400" dirty="0"/>
              <a:t>this case, we should guess their honest views by coming up with our own hypotheses, even if we do not have concrete evidence. </a:t>
            </a:r>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40</a:t>
            </a:fld>
            <a:endParaRPr lang="ja-JP" altLang="en-US"/>
          </a:p>
        </p:txBody>
      </p:sp>
    </p:spTree>
    <p:extLst>
      <p:ext uri="{BB962C8B-B14F-4D97-AF65-F5344CB8AC3E}">
        <p14:creationId xmlns:p14="http://schemas.microsoft.com/office/powerpoint/2010/main" val="3759904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x-none" altLang="ja-JP" sz="3600" b="1" dirty="0"/>
              <a:t>5．Relationship between the advertising industry and the media industry</a:t>
            </a:r>
            <a:r>
              <a:rPr lang="ja-JP" altLang="ja-JP" sz="3600" b="1" dirty="0"/>
              <a:t/>
            </a:r>
            <a:br>
              <a:rPr lang="ja-JP" altLang="ja-JP" sz="3600" b="1" dirty="0"/>
            </a:br>
            <a:endParaRPr kumimoji="1" lang="ja-JP" altLang="en-US" sz="3600" dirty="0"/>
          </a:p>
        </p:txBody>
      </p:sp>
      <p:sp>
        <p:nvSpPr>
          <p:cNvPr id="3" name="コンテンツ プレースホルダー 2"/>
          <p:cNvSpPr>
            <a:spLocks noGrp="1"/>
          </p:cNvSpPr>
          <p:nvPr>
            <p:ph idx="1"/>
          </p:nvPr>
        </p:nvSpPr>
        <p:spPr>
          <a:xfrm>
            <a:off x="323528" y="1196752"/>
            <a:ext cx="8363272" cy="4929411"/>
          </a:xfrm>
        </p:spPr>
        <p:txBody>
          <a:bodyPr/>
          <a:lstStyle/>
          <a:p>
            <a:r>
              <a:rPr lang="en-US" altLang="ja-JP" sz="2400" dirty="0"/>
              <a:t>One clue for deduction is the relationship between the advertising industry and the media industry. For example, </a:t>
            </a:r>
            <a:r>
              <a:rPr lang="en-US" altLang="ja-JP" sz="2400" b="1" dirty="0"/>
              <a:t>Tokyo Electric Power Co., </a:t>
            </a:r>
            <a:r>
              <a:rPr lang="en-US" altLang="ja-JP" sz="2400" b="1" dirty="0" err="1"/>
              <a:t>Inc</a:t>
            </a:r>
            <a:r>
              <a:rPr lang="en-US" altLang="ja-JP" sz="2400" b="1" dirty="0"/>
              <a:t> spent 26.9 billion yen</a:t>
            </a:r>
            <a:r>
              <a:rPr lang="en-US" altLang="ja-JP" sz="2400" dirty="0"/>
              <a:t> solely on advertising expenses (</a:t>
            </a:r>
            <a:r>
              <a:rPr lang="en-US" altLang="ja-JP" sz="2400" dirty="0" err="1"/>
              <a:t>Honma</a:t>
            </a:r>
            <a:r>
              <a:rPr lang="en-US" altLang="ja-JP" sz="2400" dirty="0"/>
              <a:t>, 2012). </a:t>
            </a:r>
            <a:r>
              <a:rPr lang="en-US" altLang="ja-JP" sz="2400" dirty="0" smtClean="0"/>
              <a:t>Although </a:t>
            </a:r>
            <a:r>
              <a:rPr lang="en-US" altLang="ja-JP" sz="2400" dirty="0"/>
              <a:t>they are a local industry, their expense ranked 10th in the nation. In addition, </a:t>
            </a:r>
            <a:r>
              <a:rPr lang="en-US" altLang="ja-JP" sz="2400" b="1" dirty="0"/>
              <a:t>Federation of Electric Power Companies </a:t>
            </a:r>
            <a:r>
              <a:rPr lang="en-US" altLang="ja-JP" sz="2400" dirty="0"/>
              <a:t>jointly spent tens of billions of yen to promote nuclear power plants in 2010. </a:t>
            </a:r>
            <a:endParaRPr lang="en-US" altLang="ja-JP" sz="2400" dirty="0" smtClean="0"/>
          </a:p>
          <a:p>
            <a:r>
              <a:rPr lang="en-US" altLang="ja-JP" sz="2400" dirty="0" smtClean="0"/>
              <a:t>With </a:t>
            </a:r>
            <a:r>
              <a:rPr lang="en-US" altLang="ja-JP" sz="2400" dirty="0"/>
              <a:t>this money (originally from public electric bills) they hired famous celebrities and artists for PR (</a:t>
            </a:r>
            <a:r>
              <a:rPr lang="en-US" altLang="ja-JP" sz="2400" dirty="0" err="1" smtClean="0">
                <a:solidFill>
                  <a:srgbClr val="FF0000"/>
                </a:solidFill>
              </a:rPr>
              <a:t>Satake</a:t>
            </a:r>
            <a:r>
              <a:rPr lang="en-US" altLang="ja-JP" sz="2400" dirty="0"/>
              <a:t>, 2011). </a:t>
            </a:r>
            <a:endParaRPr lang="en-US" altLang="ja-JP" sz="2400" dirty="0" smtClean="0"/>
          </a:p>
          <a:p>
            <a:r>
              <a:rPr lang="en-US" altLang="ja-JP" sz="2400" dirty="0" smtClean="0"/>
              <a:t>They </a:t>
            </a:r>
            <a:r>
              <a:rPr lang="en-US" altLang="ja-JP" sz="2400" dirty="0"/>
              <a:t>also received huge advertising fees from affiliated companies, including the top three companies that support the nuclear power industry: Hitachi Ltd., Toshiba Corporation, and Mitsubishi Heavy Industries, Ltd.      </a:t>
            </a:r>
            <a:endParaRPr lang="ja-JP" altLang="ja-JP" sz="2400" dirty="0"/>
          </a:p>
          <a:p>
            <a:r>
              <a:rPr lang="en-US" altLang="ja-JP" sz="2400" dirty="0"/>
              <a:t> </a:t>
            </a:r>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41</a:t>
            </a:fld>
            <a:endParaRPr lang="ja-JP" altLang="en-US"/>
          </a:p>
        </p:txBody>
      </p:sp>
    </p:spTree>
    <p:extLst>
      <p:ext uri="{BB962C8B-B14F-4D97-AF65-F5344CB8AC3E}">
        <p14:creationId xmlns:p14="http://schemas.microsoft.com/office/powerpoint/2010/main" val="760430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
            <a:ext cx="8435280" cy="476672"/>
          </a:xfrm>
        </p:spPr>
        <p:txBody>
          <a:bodyPr/>
          <a:lstStyle/>
          <a:p>
            <a:r>
              <a:rPr kumimoji="1" lang="en-US" altLang="ja-JP" dirty="0" smtClean="0"/>
              <a:t>(Continued)</a:t>
            </a:r>
            <a:endParaRPr kumimoji="1" lang="ja-JP" altLang="en-US" dirty="0"/>
          </a:p>
        </p:txBody>
      </p:sp>
      <p:sp>
        <p:nvSpPr>
          <p:cNvPr id="3" name="コンテンツ プレースホルダー 2"/>
          <p:cNvSpPr>
            <a:spLocks noGrp="1"/>
          </p:cNvSpPr>
          <p:nvPr>
            <p:ph idx="1"/>
          </p:nvPr>
        </p:nvSpPr>
        <p:spPr>
          <a:xfrm>
            <a:off x="0" y="620688"/>
            <a:ext cx="9144000" cy="5505476"/>
          </a:xfrm>
        </p:spPr>
        <p:txBody>
          <a:bodyPr/>
          <a:lstStyle/>
          <a:p>
            <a:r>
              <a:rPr lang="en-US" altLang="ja-JP" sz="2400" dirty="0"/>
              <a:t>Becoming an advertising client prevents media, such as newspapers and private TV stations, from broadcasting content that portrays a bad image of nuclear power generation. The advertising rate is paid using the public’s electric bills. Most media depend on advertising revenue for their management base, so advertising clients are influential. </a:t>
            </a:r>
            <a:endParaRPr lang="en-US" altLang="ja-JP" sz="2400" dirty="0" smtClean="0"/>
          </a:p>
          <a:p>
            <a:r>
              <a:rPr lang="en-US" altLang="ja-JP" sz="2400" dirty="0" smtClean="0"/>
              <a:t>For </a:t>
            </a:r>
            <a:r>
              <a:rPr lang="en-US" altLang="ja-JP" sz="2400" dirty="0"/>
              <a:t>instance, the actor Taro Yamamoto was pulled out of a program because he voiced opposition against nuclear power generation (</a:t>
            </a:r>
            <a:r>
              <a:rPr lang="en-US" altLang="ja-JP" sz="2400" dirty="0" err="1"/>
              <a:t>Honma</a:t>
            </a:r>
            <a:r>
              <a:rPr lang="en-US" altLang="ja-JP" sz="2400" dirty="0"/>
              <a:t>, 2012). </a:t>
            </a:r>
            <a:endParaRPr lang="en-US" altLang="ja-JP" sz="2400" dirty="0" smtClean="0"/>
          </a:p>
          <a:p>
            <a:r>
              <a:rPr lang="en-US" altLang="ja-JP" sz="2400" dirty="0" smtClean="0"/>
              <a:t>Also</a:t>
            </a:r>
            <a:r>
              <a:rPr lang="en-US" altLang="ja-JP" sz="2400" dirty="0"/>
              <a:t>, Toshiba EMI, whose parent company is Toshiba, a maker of a nuclear power reactor, ceased the release of the CD “</a:t>
            </a:r>
            <a:r>
              <a:rPr lang="en-US" altLang="ja-JP" sz="2400" i="1" dirty="0"/>
              <a:t>Covers</a:t>
            </a:r>
            <a:r>
              <a:rPr lang="en-US" altLang="ja-JP" sz="2400" dirty="0"/>
              <a:t>” by RC Succession because it included songs such as “</a:t>
            </a:r>
            <a:r>
              <a:rPr lang="en-US" altLang="ja-JP" sz="2400" i="1" dirty="0"/>
              <a:t>Summertime Bruce</a:t>
            </a:r>
            <a:r>
              <a:rPr lang="en-US" altLang="ja-JP" sz="2400" dirty="0"/>
              <a:t>” and “</a:t>
            </a:r>
            <a:r>
              <a:rPr lang="en-US" altLang="ja-JP" sz="2400" i="1" dirty="0"/>
              <a:t>Love Me Tender</a:t>
            </a:r>
            <a:r>
              <a:rPr lang="en-US" altLang="ja-JP" sz="2400" dirty="0"/>
              <a:t>,” which have anti-nuclear lyrics. </a:t>
            </a:r>
            <a:endParaRPr lang="en-US" altLang="ja-JP" sz="2400" dirty="0" smtClean="0"/>
          </a:p>
          <a:p>
            <a:r>
              <a:rPr lang="en-US" altLang="ja-JP" sz="2400" dirty="0" smtClean="0"/>
              <a:t>In </a:t>
            </a:r>
            <a:r>
              <a:rPr lang="en-US" altLang="ja-JP" sz="2400" dirty="0"/>
              <a:t>addition, the scholar Hiroaki Koide from Kyoto University and the writer </a:t>
            </a:r>
            <a:r>
              <a:rPr lang="en-US" altLang="ja-JP" sz="2400" b="1" dirty="0"/>
              <a:t>Takashi </a:t>
            </a:r>
            <a:r>
              <a:rPr lang="en-US" altLang="ja-JP" sz="2400" b="1" dirty="0" smtClean="0"/>
              <a:t>Hirose</a:t>
            </a:r>
            <a:r>
              <a:rPr lang="en-US" altLang="ja-JP" sz="2400" dirty="0" smtClean="0"/>
              <a:t> </a:t>
            </a:r>
            <a:r>
              <a:rPr lang="en-US" altLang="ja-JP" sz="2400" dirty="0"/>
              <a:t>do not appear in the mass media.   </a:t>
            </a:r>
            <a:endParaRPr lang="ja-JP" altLang="ja-JP" sz="2400" dirty="0"/>
          </a:p>
          <a:p>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42</a:t>
            </a:fld>
            <a:endParaRPr lang="ja-JP" altLang="en-US"/>
          </a:p>
        </p:txBody>
      </p:sp>
    </p:spTree>
    <p:extLst>
      <p:ext uri="{BB962C8B-B14F-4D97-AF65-F5344CB8AC3E}">
        <p14:creationId xmlns:p14="http://schemas.microsoft.com/office/powerpoint/2010/main" val="3002425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x-none" altLang="ja-JP" sz="3600" b="1" dirty="0"/>
              <a:t>6. Relationship between academic scholars and the nuclear power industry</a:t>
            </a:r>
            <a:r>
              <a:rPr lang="ja-JP" altLang="ja-JP" sz="3600" b="1" dirty="0"/>
              <a:t/>
            </a:r>
            <a:br>
              <a:rPr lang="ja-JP" altLang="ja-JP" sz="3600" b="1" dirty="0"/>
            </a:br>
            <a:endParaRPr kumimoji="1" lang="ja-JP" altLang="en-US" sz="3600" dirty="0"/>
          </a:p>
        </p:txBody>
      </p:sp>
      <p:sp>
        <p:nvSpPr>
          <p:cNvPr id="3" name="コンテンツ プレースホルダー 2"/>
          <p:cNvSpPr>
            <a:spLocks noGrp="1"/>
          </p:cNvSpPr>
          <p:nvPr>
            <p:ph idx="1"/>
          </p:nvPr>
        </p:nvSpPr>
        <p:spPr>
          <a:xfrm>
            <a:off x="179512" y="1196752"/>
            <a:ext cx="8712968" cy="5400600"/>
          </a:xfrm>
        </p:spPr>
        <p:txBody>
          <a:bodyPr/>
          <a:lstStyle/>
          <a:p>
            <a:pPr>
              <a:tabLst>
                <a:tab pos="2962275" algn="l"/>
              </a:tabLst>
            </a:pPr>
            <a:r>
              <a:rPr lang="en-US" altLang="ja-JP" sz="2400" dirty="0"/>
              <a:t>The relationship between academic scholars and the nuclear power industry is a problem</a:t>
            </a:r>
            <a:r>
              <a:rPr lang="en-US" altLang="ja-JP" sz="2400" dirty="0" smtClean="0"/>
              <a:t>.</a:t>
            </a:r>
          </a:p>
          <a:p>
            <a:pPr>
              <a:tabLst>
                <a:tab pos="2962275" algn="l"/>
              </a:tabLst>
            </a:pPr>
            <a:r>
              <a:rPr lang="en-US" altLang="ja-JP" sz="2400" dirty="0" smtClean="0"/>
              <a:t>Japan </a:t>
            </a:r>
            <a:r>
              <a:rPr lang="en-US" altLang="ja-JP" sz="2400" dirty="0"/>
              <a:t>Atomic Energy Relations Organization (1991) is an important report about the advertisement to increase support of nuclear power plants: “When we continue to praise an ugly woman, she becomes beautiful. The nuclear power is beautiful, so we should make an effort to highlight its beauty and charm genuinely.” </a:t>
            </a:r>
            <a:endParaRPr lang="en-US" altLang="ja-JP" sz="2400" dirty="0" smtClean="0"/>
          </a:p>
          <a:p>
            <a:pPr>
              <a:tabLst>
                <a:tab pos="2962275" algn="l"/>
              </a:tabLst>
            </a:pPr>
            <a:r>
              <a:rPr lang="en-US" altLang="ja-JP" sz="2400" dirty="0" smtClean="0"/>
              <a:t>A </a:t>
            </a:r>
            <a:r>
              <a:rPr lang="en-US" altLang="ja-JP" sz="2400" dirty="0"/>
              <a:t>prominent social psychologist is a member of the committee. </a:t>
            </a:r>
            <a:endParaRPr lang="en-US" altLang="ja-JP" sz="2400" dirty="0" smtClean="0"/>
          </a:p>
          <a:p>
            <a:pPr>
              <a:tabLst>
                <a:tab pos="2962275" algn="l"/>
              </a:tabLst>
            </a:pPr>
            <a:endParaRPr lang="en-US" altLang="ja-JP" sz="2400" dirty="0" smtClean="0"/>
          </a:p>
          <a:p>
            <a:pPr>
              <a:tabLst>
                <a:tab pos="2962275" algn="l"/>
              </a:tabLst>
            </a:pPr>
            <a:r>
              <a:rPr lang="en-US" altLang="ja-JP" sz="2400" dirty="0" smtClean="0"/>
              <a:t>As </a:t>
            </a:r>
            <a:r>
              <a:rPr lang="en-US" altLang="ja-JP" sz="2400" dirty="0"/>
              <a:t>another example, a scholar plays an important role in the evaluation of internal exposure of radioactive materials.</a:t>
            </a:r>
            <a:endParaRPr lang="ja-JP" altLang="ja-JP" sz="2400" dirty="0"/>
          </a:p>
          <a:p>
            <a:pPr>
              <a:tabLst>
                <a:tab pos="2962275" algn="l"/>
              </a:tabLst>
            </a:pPr>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43</a:t>
            </a:fld>
            <a:endParaRPr lang="ja-JP" altLang="en-US"/>
          </a:p>
        </p:txBody>
      </p:sp>
    </p:spTree>
    <p:extLst>
      <p:ext uri="{BB962C8B-B14F-4D97-AF65-F5344CB8AC3E}">
        <p14:creationId xmlns:p14="http://schemas.microsoft.com/office/powerpoint/2010/main" val="1352768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108" y="29672"/>
            <a:ext cx="19272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79512" y="0"/>
            <a:ext cx="6552728" cy="1417638"/>
          </a:xfrm>
        </p:spPr>
        <p:txBody>
          <a:bodyPr/>
          <a:lstStyle/>
          <a:p>
            <a:pPr algn="l"/>
            <a:r>
              <a:rPr lang="x-none" altLang="ja-JP" sz="3600" b="1" dirty="0" smtClean="0"/>
              <a:t>7. Conflicts over the depiction </a:t>
            </a:r>
            <a:r>
              <a:rPr lang="en-US" altLang="ja-JP" sz="3600" b="1" dirty="0" smtClean="0"/>
              <a:t/>
            </a:r>
            <a:br>
              <a:rPr lang="en-US" altLang="ja-JP" sz="3600" b="1" dirty="0" smtClean="0"/>
            </a:br>
            <a:r>
              <a:rPr lang="x-none" altLang="ja-JP" sz="3600" b="1" dirty="0" smtClean="0"/>
              <a:t>of a nose bleeding in </a:t>
            </a:r>
            <a:r>
              <a:rPr lang="x-none" altLang="ja-JP" sz="3600" b="1" i="1" dirty="0" smtClean="0"/>
              <a:t>“Oishinbo”</a:t>
            </a:r>
            <a:endParaRPr kumimoji="1" lang="ja-JP" altLang="en-US" sz="3600" i="1" dirty="0"/>
          </a:p>
        </p:txBody>
      </p:sp>
      <p:sp>
        <p:nvSpPr>
          <p:cNvPr id="3" name="コンテンツ プレースホルダー 2"/>
          <p:cNvSpPr>
            <a:spLocks noGrp="1"/>
          </p:cNvSpPr>
          <p:nvPr>
            <p:ph idx="1"/>
          </p:nvPr>
        </p:nvSpPr>
        <p:spPr>
          <a:xfrm>
            <a:off x="0" y="1196752"/>
            <a:ext cx="8892479" cy="5661248"/>
          </a:xfrm>
        </p:spPr>
        <p:txBody>
          <a:bodyPr/>
          <a:lstStyle/>
          <a:p>
            <a:r>
              <a:rPr lang="en-US" altLang="ja-JP" sz="2400" dirty="0"/>
              <a:t>The popular manga series </a:t>
            </a:r>
            <a:r>
              <a:rPr lang="en-US" altLang="ja-JP" sz="2400" i="1" dirty="0" err="1"/>
              <a:t>Oishinbo</a:t>
            </a:r>
            <a:r>
              <a:rPr lang="en-US" altLang="ja-JP" sz="2400" dirty="0"/>
              <a:t> (appearing in </a:t>
            </a:r>
            <a:r>
              <a:rPr lang="en-US" altLang="ja-JP" sz="2400" i="1" dirty="0" smtClean="0"/>
              <a:t>Big</a:t>
            </a:r>
          </a:p>
          <a:p>
            <a:pPr marL="0" indent="0">
              <a:buNone/>
            </a:pPr>
            <a:r>
              <a:rPr lang="en-US" altLang="ja-JP" sz="2400" i="1" dirty="0" smtClean="0"/>
              <a:t> </a:t>
            </a:r>
            <a:r>
              <a:rPr lang="en-US" altLang="ja-JP" sz="2400" i="1" dirty="0"/>
              <a:t>Comic Spirits</a:t>
            </a:r>
            <a:r>
              <a:rPr lang="en-US" altLang="ja-JP" sz="2400" dirty="0"/>
              <a:t>, a Japanese comic magazine) came </a:t>
            </a:r>
            <a:r>
              <a:rPr lang="en-US" altLang="ja-JP" sz="2400" dirty="0" smtClean="0"/>
              <a:t>under</a:t>
            </a:r>
          </a:p>
          <a:p>
            <a:pPr marL="0" indent="0">
              <a:buNone/>
            </a:pPr>
            <a:r>
              <a:rPr lang="en-US" altLang="ja-JP" sz="2400" dirty="0" smtClean="0"/>
              <a:t> </a:t>
            </a:r>
            <a:r>
              <a:rPr lang="en-US" altLang="ja-JP" sz="2400" dirty="0"/>
              <a:t>fire after the cartoonist, </a:t>
            </a:r>
            <a:r>
              <a:rPr lang="en-US" altLang="ja-JP" sz="2400" dirty="0" err="1"/>
              <a:t>Tetsu</a:t>
            </a:r>
            <a:r>
              <a:rPr lang="en-US" altLang="ja-JP" sz="2400" dirty="0"/>
              <a:t> </a:t>
            </a:r>
            <a:r>
              <a:rPr lang="en-US" altLang="ja-JP" sz="2400" dirty="0" err="1"/>
              <a:t>Kariya</a:t>
            </a:r>
            <a:r>
              <a:rPr lang="en-US" altLang="ja-JP" sz="2400" dirty="0"/>
              <a:t>, drew a picture that deals with the issue of nuclear power accidents, the resurgence of Fukushima Prefecture, and health problems through the image of a man whose nose is bleeding in its May issue in 2014. </a:t>
            </a:r>
            <a:endParaRPr lang="en-US" altLang="ja-JP" sz="2400" dirty="0" smtClean="0"/>
          </a:p>
          <a:p>
            <a:r>
              <a:rPr lang="en-US" altLang="ja-JP" sz="2400" dirty="0" smtClean="0"/>
              <a:t>In </a:t>
            </a:r>
            <a:r>
              <a:rPr lang="en-US" altLang="ja-JP" sz="2400" dirty="0"/>
              <a:t>this problem, both local government and politicians play an important role. Regarding internal exposure to radio activity, some scholars insist that it causes little harm, </a:t>
            </a:r>
            <a:endParaRPr lang="en-US" altLang="ja-JP" sz="2400" dirty="0" smtClean="0"/>
          </a:p>
          <a:p>
            <a:r>
              <a:rPr lang="en-US" altLang="ja-JP" sz="2400" dirty="0" smtClean="0"/>
              <a:t>while </a:t>
            </a:r>
            <a:r>
              <a:rPr lang="en-US" altLang="ja-JP" sz="2400" dirty="0"/>
              <a:t>others claim that internal exposure is more harmful than external exposure. </a:t>
            </a:r>
            <a:endParaRPr lang="en-US" altLang="ja-JP" sz="2400" dirty="0" smtClean="0"/>
          </a:p>
          <a:p>
            <a:r>
              <a:rPr lang="en-US" altLang="ja-JP" sz="2400" dirty="0" smtClean="0"/>
              <a:t>We </a:t>
            </a:r>
            <a:r>
              <a:rPr lang="en-US" altLang="ja-JP" sz="2400" dirty="0"/>
              <a:t>should not stick to one view, but each of us needs to judge the problem after considering various opinions from those who are in a variety of positions. </a:t>
            </a:r>
            <a:endParaRPr lang="ja-JP" altLang="ja-JP" sz="2400" dirty="0"/>
          </a:p>
          <a:p>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44</a:t>
            </a:fld>
            <a:endParaRPr lang="ja-JP" altLang="en-US"/>
          </a:p>
        </p:txBody>
      </p:sp>
    </p:spTree>
    <p:extLst>
      <p:ext uri="{BB962C8B-B14F-4D97-AF65-F5344CB8AC3E}">
        <p14:creationId xmlns:p14="http://schemas.microsoft.com/office/powerpoint/2010/main" val="3029208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 Media literacy</a:t>
            </a:r>
            <a:endParaRPr kumimoji="1" lang="ja-JP" altLang="en-US" dirty="0"/>
          </a:p>
        </p:txBody>
      </p:sp>
      <p:sp>
        <p:nvSpPr>
          <p:cNvPr id="3" name="コンテンツ プレースホルダー 2"/>
          <p:cNvSpPr>
            <a:spLocks noGrp="1"/>
          </p:cNvSpPr>
          <p:nvPr>
            <p:ph idx="1"/>
          </p:nvPr>
        </p:nvSpPr>
        <p:spPr>
          <a:xfrm>
            <a:off x="251520" y="1417638"/>
            <a:ext cx="8435280" cy="4708525"/>
          </a:xfrm>
        </p:spPr>
        <p:txBody>
          <a:bodyPr/>
          <a:lstStyle/>
          <a:p>
            <a:r>
              <a:rPr lang="en-US" altLang="ja-JP" sz="2800" dirty="0"/>
              <a:t>In order to judge the problem critically, we should know that the </a:t>
            </a:r>
            <a:r>
              <a:rPr lang="en-US" altLang="ja-JP" sz="2800" b="1" dirty="0"/>
              <a:t>bias described above currently exists in the mass media. </a:t>
            </a:r>
            <a:endParaRPr lang="en-US" altLang="ja-JP" sz="2800" b="1" dirty="0" smtClean="0"/>
          </a:p>
          <a:p>
            <a:r>
              <a:rPr lang="en-US" altLang="ja-JP" sz="2800" dirty="0" smtClean="0"/>
              <a:t>With </a:t>
            </a:r>
            <a:r>
              <a:rPr lang="en-US" altLang="ja-JP" sz="2800" dirty="0"/>
              <a:t>this understanding, the ability to seek for both conflicting facts and opinions is one of the important aspects of media literacy. </a:t>
            </a:r>
            <a:endParaRPr lang="en-US" altLang="ja-JP" sz="2800" dirty="0" smtClean="0"/>
          </a:p>
          <a:p>
            <a:r>
              <a:rPr lang="en-US" altLang="ja-JP" sz="2800" dirty="0" smtClean="0"/>
              <a:t>Media </a:t>
            </a:r>
            <a:r>
              <a:rPr lang="en-US" altLang="ja-JP" sz="2800" dirty="0"/>
              <a:t>literacy may be regarded as the ability to interpret the given information from the mass media critically. However, </a:t>
            </a:r>
            <a:r>
              <a:rPr lang="en-US" altLang="ja-JP" sz="2800" b="1" dirty="0"/>
              <a:t>true media literacy includes the ability to detect what is not reported.</a:t>
            </a:r>
            <a:r>
              <a:rPr lang="en-US" altLang="ja-JP" sz="2800" dirty="0"/>
              <a:t> </a:t>
            </a:r>
            <a:endParaRPr lang="ja-JP" altLang="ja-JP" sz="2800" dirty="0"/>
          </a:p>
          <a:p>
            <a:endParaRPr kumimoji="1" lang="ja-JP" altLang="en-US" sz="28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45</a:t>
            </a:fld>
            <a:endParaRPr lang="ja-JP" altLang="en-US"/>
          </a:p>
        </p:txBody>
      </p:sp>
    </p:spTree>
    <p:extLst>
      <p:ext uri="{BB962C8B-B14F-4D97-AF65-F5344CB8AC3E}">
        <p14:creationId xmlns:p14="http://schemas.microsoft.com/office/powerpoint/2010/main" val="2706225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b="1" dirty="0"/>
              <a:t>(1) All the media coverage is edited. </a:t>
            </a:r>
            <a:r>
              <a:rPr lang="ja-JP" altLang="ja-JP" sz="4000" dirty="0"/>
              <a:t/>
            </a:r>
            <a:br>
              <a:rPr lang="ja-JP" altLang="ja-JP" sz="4000" dirty="0"/>
            </a:br>
            <a:endParaRPr kumimoji="1" lang="ja-JP" altLang="en-US" sz="4000" dirty="0"/>
          </a:p>
        </p:txBody>
      </p:sp>
      <p:sp>
        <p:nvSpPr>
          <p:cNvPr id="3" name="コンテンツ プレースホルダー 2"/>
          <p:cNvSpPr>
            <a:spLocks noGrp="1"/>
          </p:cNvSpPr>
          <p:nvPr>
            <p:ph idx="1"/>
          </p:nvPr>
        </p:nvSpPr>
        <p:spPr/>
        <p:txBody>
          <a:bodyPr/>
          <a:lstStyle/>
          <a:p>
            <a:r>
              <a:rPr lang="en-US" altLang="ja-JP" dirty="0"/>
              <a:t>All the media coverage, including documentaries, are works edited and created with some intention. </a:t>
            </a:r>
            <a:endParaRPr lang="en-US" altLang="ja-JP" dirty="0" smtClean="0"/>
          </a:p>
          <a:p>
            <a:r>
              <a:rPr lang="en-US" altLang="ja-JP" dirty="0" smtClean="0"/>
              <a:t>While </a:t>
            </a:r>
            <a:r>
              <a:rPr lang="en-US" altLang="ja-JP" dirty="0"/>
              <a:t>movies and manuscripts do not reveal reality, we need to regard media coverage as works or artifacts made by TV stations, production companies, newspaper publishers, and journalists with a particular motive in mind.</a:t>
            </a:r>
            <a:endParaRPr lang="ja-JP"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46</a:t>
            </a:fld>
            <a:endParaRPr lang="ja-JP" altLang="en-US"/>
          </a:p>
        </p:txBody>
      </p:sp>
    </p:spTree>
    <p:extLst>
      <p:ext uri="{BB962C8B-B14F-4D97-AF65-F5344CB8AC3E}">
        <p14:creationId xmlns:p14="http://schemas.microsoft.com/office/powerpoint/2010/main" val="950476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(2) Media constructs </a:t>
            </a:r>
            <a:r>
              <a:rPr lang="en-US" altLang="ja-JP" b="1" dirty="0" smtClean="0"/>
              <a:t>reality</a:t>
            </a:r>
            <a:endParaRPr kumimoji="1" lang="ja-JP" altLang="en-US" dirty="0"/>
          </a:p>
        </p:txBody>
      </p:sp>
      <p:sp>
        <p:nvSpPr>
          <p:cNvPr id="3" name="コンテンツ プレースホルダー 2"/>
          <p:cNvSpPr>
            <a:spLocks noGrp="1"/>
          </p:cNvSpPr>
          <p:nvPr>
            <p:ph idx="1"/>
          </p:nvPr>
        </p:nvSpPr>
        <p:spPr>
          <a:xfrm>
            <a:off x="179512" y="1417638"/>
            <a:ext cx="8507288" cy="4708525"/>
          </a:xfrm>
        </p:spPr>
        <p:txBody>
          <a:bodyPr/>
          <a:lstStyle/>
          <a:p>
            <a:r>
              <a:rPr lang="en-US" altLang="ja-JP" sz="2400" dirty="0"/>
              <a:t>When the public watch the news, the reported events become social reality even if they are false and speculated information. </a:t>
            </a:r>
            <a:endParaRPr lang="en-US" altLang="ja-JP" sz="2400" dirty="0" smtClean="0"/>
          </a:p>
          <a:p>
            <a:r>
              <a:rPr lang="en-US" altLang="ja-JP" sz="2400" dirty="0" smtClean="0"/>
              <a:t>For </a:t>
            </a:r>
            <a:r>
              <a:rPr lang="en-US" altLang="ja-JP" sz="2400" dirty="0"/>
              <a:t>example, Michael Jackson confessed that he suffered from a change of skin color because of a skin disease called vitiligo vulgaris. Despite this fact, the media broadcasted that Michael bleached his skin because he wanted to be white in a gossip column or a tabloid show. </a:t>
            </a:r>
            <a:endParaRPr lang="en-US" altLang="ja-JP" sz="2400" dirty="0" smtClean="0"/>
          </a:p>
          <a:p>
            <a:r>
              <a:rPr lang="en-US" altLang="ja-JP" sz="2400" dirty="0" smtClean="0"/>
              <a:t>This </a:t>
            </a:r>
            <a:r>
              <a:rPr lang="en-US" altLang="ja-JP" sz="2400" dirty="0"/>
              <a:t>image became shared knowledge of the public and remained as their shared memory. </a:t>
            </a:r>
            <a:endParaRPr lang="en-US" altLang="ja-JP" sz="2400" dirty="0" smtClean="0"/>
          </a:p>
          <a:p>
            <a:endParaRPr lang="en-US" altLang="ja-JP" sz="2400" dirty="0"/>
          </a:p>
          <a:p>
            <a:r>
              <a:rPr lang="en-US" altLang="ja-JP" sz="2400" dirty="0" smtClean="0"/>
              <a:t>In </a:t>
            </a:r>
            <a:r>
              <a:rPr lang="en-US" altLang="ja-JP" sz="2400" dirty="0"/>
              <a:t>another case, when the Imperial General Headquarters </a:t>
            </a:r>
            <a:r>
              <a:rPr lang="en-US" altLang="ja-JP" sz="2400" dirty="0" smtClean="0"/>
              <a:t>(</a:t>
            </a:r>
            <a:r>
              <a:rPr lang="ja-JP" altLang="en-US" sz="2400" dirty="0" smtClean="0"/>
              <a:t>大本営発表</a:t>
            </a:r>
            <a:r>
              <a:rPr lang="en-US" altLang="ja-JP" sz="2400" dirty="0" smtClean="0"/>
              <a:t>)broadcasted </a:t>
            </a:r>
            <a:r>
              <a:rPr lang="en-US" altLang="ja-JP" sz="2400" dirty="0"/>
              <a:t>false news that the country was winning a war, people were convinced that it was the truth.  </a:t>
            </a:r>
            <a:endParaRPr lang="ja-JP" altLang="ja-JP" sz="2400" dirty="0"/>
          </a:p>
          <a:p>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47</a:t>
            </a:fld>
            <a:endParaRPr lang="ja-JP" altLang="en-US"/>
          </a:p>
        </p:txBody>
      </p:sp>
    </p:spTree>
    <p:extLst>
      <p:ext uri="{BB962C8B-B14F-4D97-AF65-F5344CB8AC3E}">
        <p14:creationId xmlns:p14="http://schemas.microsoft.com/office/powerpoint/2010/main" val="3048411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b="1" dirty="0"/>
              <a:t>(3) Audience interpret media coverage and construct meaning. </a:t>
            </a:r>
            <a:endParaRPr kumimoji="1" lang="ja-JP" altLang="en-US" sz="3600" dirty="0"/>
          </a:p>
        </p:txBody>
      </p:sp>
      <p:sp>
        <p:nvSpPr>
          <p:cNvPr id="3" name="コンテンツ プレースホルダー 2"/>
          <p:cNvSpPr>
            <a:spLocks noGrp="1"/>
          </p:cNvSpPr>
          <p:nvPr>
            <p:ph idx="1"/>
          </p:nvPr>
        </p:nvSpPr>
        <p:spPr/>
        <p:txBody>
          <a:bodyPr/>
          <a:lstStyle/>
          <a:p>
            <a:r>
              <a:rPr lang="en-US" altLang="ja-JP" sz="2400" dirty="0"/>
              <a:t>Works do not have a straight impact on an audience. Audiences construct interpretation and meaning, including an evaluation of the credibility of the media coverage, on their own. Even if the audience misinterprets facts, the media coverage becomes reality for the audience. </a:t>
            </a:r>
            <a:endParaRPr lang="en-US" altLang="ja-JP" sz="2400" dirty="0" smtClean="0"/>
          </a:p>
          <a:p>
            <a:endParaRPr lang="en-US" altLang="ja-JP" sz="2400" dirty="0"/>
          </a:p>
          <a:p>
            <a:r>
              <a:rPr lang="en-US" altLang="ja-JP" sz="2400" dirty="0" smtClean="0"/>
              <a:t>While </a:t>
            </a:r>
            <a:r>
              <a:rPr lang="en-US" altLang="ja-JP" sz="2400" dirty="0"/>
              <a:t>some did not believe the Imperial General Headquarters announcement, they were the minority and were persecuted once they were found. Thus, in this case, “reality,” which was shared as a fantasy, did not change easily. </a:t>
            </a:r>
            <a:endParaRPr lang="ja-JP" altLang="ja-JP" sz="2400" dirty="0"/>
          </a:p>
          <a:p>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48</a:t>
            </a:fld>
            <a:endParaRPr lang="ja-JP" altLang="en-US"/>
          </a:p>
        </p:txBody>
      </p:sp>
    </p:spTree>
    <p:extLst>
      <p:ext uri="{BB962C8B-B14F-4D97-AF65-F5344CB8AC3E}">
        <p14:creationId xmlns:p14="http://schemas.microsoft.com/office/powerpoint/2010/main" val="23096415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b="1" dirty="0"/>
              <a:t>(4) Media has commercial meaning. </a:t>
            </a:r>
            <a:endParaRPr lang="ja-JP" altLang="ja-JP" sz="4000" dirty="0"/>
          </a:p>
        </p:txBody>
      </p:sp>
      <p:sp>
        <p:nvSpPr>
          <p:cNvPr id="3" name="コンテンツ プレースホルダー 2"/>
          <p:cNvSpPr>
            <a:spLocks noGrp="1"/>
          </p:cNvSpPr>
          <p:nvPr>
            <p:ph idx="1"/>
          </p:nvPr>
        </p:nvSpPr>
        <p:spPr>
          <a:xfrm>
            <a:off x="251520" y="1417638"/>
            <a:ext cx="8568952" cy="4938712"/>
          </a:xfrm>
        </p:spPr>
        <p:txBody>
          <a:bodyPr/>
          <a:lstStyle/>
          <a:p>
            <a:r>
              <a:rPr lang="en-US" altLang="ja-JP" sz="2400" dirty="0"/>
              <a:t>Newspaper companies and broadcasting stations are private companies. </a:t>
            </a:r>
            <a:endParaRPr lang="en-US" altLang="ja-JP" sz="2400" dirty="0" smtClean="0"/>
          </a:p>
          <a:p>
            <a:r>
              <a:rPr lang="en-US" altLang="ja-JP" sz="2400" dirty="0" smtClean="0"/>
              <a:t>NHK </a:t>
            </a:r>
            <a:r>
              <a:rPr lang="en-US" altLang="ja-JP" sz="2400" dirty="0"/>
              <a:t>is regarded as a public broadcasting station. It says, “We do not intend to have commercial gain. We are independent from state control and broadcast for the public welfare.” </a:t>
            </a:r>
            <a:endParaRPr lang="en-US" altLang="ja-JP" sz="2400" dirty="0" smtClean="0"/>
          </a:p>
          <a:p>
            <a:r>
              <a:rPr lang="en-US" altLang="ja-JP" sz="2400" dirty="0" smtClean="0"/>
              <a:t>However</a:t>
            </a:r>
            <a:r>
              <a:rPr lang="en-US" altLang="ja-JP" sz="2400" dirty="0"/>
              <a:t>, they use outside production companies. Animation “</a:t>
            </a:r>
            <a:r>
              <a:rPr lang="en-US" altLang="ja-JP" sz="2400" dirty="0" err="1"/>
              <a:t>Hanakappa</a:t>
            </a:r>
            <a:r>
              <a:rPr lang="en-US" altLang="ja-JP" sz="2400" dirty="0"/>
              <a:t>,” broadcasted in E-television, is produced by a production committee, which includes a private company. It is also supported by a publishing company and a movie company. NHK has a vested interest in the rights regarding the use of animation for movies and picture books as well as copyright fees. NHK claims that they are a public broadcasting station with a conflict of interest with private companies.</a:t>
            </a:r>
            <a:endParaRPr lang="ja-JP" altLang="ja-JP" sz="2400" dirty="0"/>
          </a:p>
          <a:p>
            <a:endParaRPr kumimoji="1" lang="ja-JP" altLang="en-US" sz="24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49</a:t>
            </a:fld>
            <a:endParaRPr lang="ja-JP" altLang="en-US"/>
          </a:p>
        </p:txBody>
      </p:sp>
    </p:spTree>
    <p:extLst>
      <p:ext uri="{BB962C8B-B14F-4D97-AF65-F5344CB8AC3E}">
        <p14:creationId xmlns:p14="http://schemas.microsoft.com/office/powerpoint/2010/main" val="133144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 y="274638"/>
            <a:ext cx="9058275" cy="1143000"/>
          </a:xfrm>
        </p:spPr>
        <p:txBody>
          <a:bodyPr/>
          <a:lstStyle/>
          <a:p>
            <a:r>
              <a:rPr lang="en-US" altLang="ja-JP" sz="3600" dirty="0" smtClean="0"/>
              <a:t/>
            </a:r>
            <a:br>
              <a:rPr lang="en-US" altLang="ja-JP" sz="3600" dirty="0" smtClean="0"/>
            </a:br>
            <a:r>
              <a:rPr lang="en-US" altLang="ja-JP" sz="3200" dirty="0"/>
              <a:t>How many buildings of WTC collapsed, before the next day would come</a:t>
            </a:r>
            <a:r>
              <a:rPr lang="en-US" altLang="ja-JP" sz="3200" dirty="0" smtClean="0"/>
              <a:t>?</a:t>
            </a:r>
            <a:r>
              <a:rPr lang="en-US" altLang="ja-JP" sz="3200" dirty="0"/>
              <a:t/>
            </a:r>
            <a:br>
              <a:rPr lang="en-US" altLang="ja-JP" sz="3200" dirty="0"/>
            </a:br>
            <a:r>
              <a:rPr lang="en-US" altLang="ja-JP" sz="3600" dirty="0" smtClean="0"/>
              <a:t>The answer, </a:t>
            </a:r>
            <a:r>
              <a:rPr lang="en-US" altLang="ja-JP" sz="3600" dirty="0"/>
              <a:t>my </a:t>
            </a:r>
            <a:r>
              <a:rPr lang="en-US" altLang="ja-JP" sz="3600" dirty="0" smtClean="0"/>
              <a:t>friend, </a:t>
            </a:r>
            <a:r>
              <a:rPr lang="en-US" altLang="ja-JP" sz="3600" dirty="0"/>
              <a:t>is </a:t>
            </a:r>
            <a:r>
              <a:rPr lang="en-US" altLang="ja-JP" sz="3600" dirty="0" smtClean="0"/>
              <a:t>blowin</a:t>
            </a:r>
            <a:r>
              <a:rPr lang="en-US" altLang="ja-JP" sz="3600" dirty="0"/>
              <a:t>g</a:t>
            </a:r>
            <a:r>
              <a:rPr lang="en-US" altLang="ja-JP" sz="3600" dirty="0" smtClean="0"/>
              <a:t> </a:t>
            </a:r>
            <a:r>
              <a:rPr lang="en-US" altLang="ja-JP" sz="3600" dirty="0"/>
              <a:t>in the </a:t>
            </a:r>
            <a:r>
              <a:rPr lang="en-US" altLang="ja-JP" sz="3600" dirty="0" smtClean="0"/>
              <a:t>wind?</a:t>
            </a:r>
            <a:r>
              <a:rPr lang="en-US" altLang="ja-JP" sz="3600" dirty="0"/>
              <a:t/>
            </a:r>
            <a:br>
              <a:rPr lang="en-US" altLang="ja-JP" sz="3600" dirty="0"/>
            </a:br>
            <a:r>
              <a:rPr lang="en-US" altLang="ja-JP" sz="3600" dirty="0"/>
              <a:t>The answer is </a:t>
            </a:r>
            <a:r>
              <a:rPr lang="en-US" altLang="ja-JP" sz="3600" dirty="0" smtClean="0"/>
              <a:t>blowin</a:t>
            </a:r>
            <a:r>
              <a:rPr lang="en-US" altLang="ja-JP" sz="3600" dirty="0"/>
              <a:t>g</a:t>
            </a:r>
            <a:r>
              <a:rPr lang="en-US" altLang="ja-JP" sz="3600" dirty="0" smtClean="0"/>
              <a:t> </a:t>
            </a:r>
            <a:r>
              <a:rPr lang="en-US" altLang="ja-JP" sz="3600" dirty="0"/>
              <a:t>in the </a:t>
            </a:r>
            <a:r>
              <a:rPr lang="en-US" altLang="ja-JP" sz="3600" dirty="0" smtClean="0"/>
              <a:t>wind??</a:t>
            </a:r>
            <a:endParaRPr kumimoji="1" lang="ja-JP" altLang="en-US" sz="36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5</a:t>
            </a:fld>
            <a:endParaRPr lang="ja-JP" altLang="en-US"/>
          </a:p>
        </p:txBody>
      </p:sp>
      <p:pic>
        <p:nvPicPr>
          <p:cNvPr id="8" name="図 7"/>
          <p:cNvPicPr>
            <a:picLocks noChangeAspect="1"/>
          </p:cNvPicPr>
          <p:nvPr/>
        </p:nvPicPr>
        <p:blipFill>
          <a:blip r:embed="rId2"/>
          <a:stretch>
            <a:fillRect/>
          </a:stretch>
        </p:blipFill>
        <p:spPr>
          <a:xfrm>
            <a:off x="-114302" y="2210146"/>
            <a:ext cx="9286875" cy="2105025"/>
          </a:xfrm>
          <a:prstGeom prst="rect">
            <a:avLst/>
          </a:prstGeom>
        </p:spPr>
      </p:pic>
      <p:pic>
        <p:nvPicPr>
          <p:cNvPr id="9" name="図 8"/>
          <p:cNvPicPr>
            <a:picLocks noChangeAspect="1"/>
          </p:cNvPicPr>
          <p:nvPr/>
        </p:nvPicPr>
        <p:blipFill>
          <a:blip r:embed="rId3"/>
          <a:stretch>
            <a:fillRect/>
          </a:stretch>
        </p:blipFill>
        <p:spPr>
          <a:xfrm>
            <a:off x="5049741" y="4251323"/>
            <a:ext cx="4096741" cy="2901478"/>
          </a:xfrm>
          <a:prstGeom prst="rect">
            <a:avLst/>
          </a:prstGeom>
        </p:spPr>
      </p:pic>
      <p:pic>
        <p:nvPicPr>
          <p:cNvPr id="10" name="図 9"/>
          <p:cNvPicPr>
            <a:picLocks noChangeAspect="1"/>
          </p:cNvPicPr>
          <p:nvPr/>
        </p:nvPicPr>
        <p:blipFill>
          <a:blip r:embed="rId4"/>
          <a:stretch>
            <a:fillRect/>
          </a:stretch>
        </p:blipFill>
        <p:spPr>
          <a:xfrm>
            <a:off x="827584" y="4251323"/>
            <a:ext cx="3280271" cy="2627326"/>
          </a:xfrm>
          <a:prstGeom prst="rect">
            <a:avLst/>
          </a:prstGeom>
        </p:spPr>
      </p:pic>
    </p:spTree>
    <p:extLst>
      <p:ext uri="{BB962C8B-B14F-4D97-AF65-F5344CB8AC3E}">
        <p14:creationId xmlns:p14="http://schemas.microsoft.com/office/powerpoint/2010/main" val="2885353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b="1" dirty="0"/>
              <a:t>(5) Media conveys a point of view (ideology) and a sense of value. </a:t>
            </a:r>
            <a:r>
              <a:rPr lang="ja-JP" altLang="ja-JP" sz="3600" dirty="0"/>
              <a:t/>
            </a:r>
            <a:br>
              <a:rPr lang="ja-JP" altLang="ja-JP" sz="3600" dirty="0"/>
            </a:br>
            <a:endParaRPr kumimoji="1" lang="ja-JP" altLang="en-US" sz="3600" dirty="0"/>
          </a:p>
        </p:txBody>
      </p:sp>
      <p:sp>
        <p:nvSpPr>
          <p:cNvPr id="3" name="コンテンツ プレースホルダー 2"/>
          <p:cNvSpPr>
            <a:spLocks noGrp="1"/>
          </p:cNvSpPr>
          <p:nvPr>
            <p:ph idx="1"/>
          </p:nvPr>
        </p:nvSpPr>
        <p:spPr>
          <a:xfrm>
            <a:off x="251520" y="1417638"/>
            <a:ext cx="8568952" cy="4938712"/>
          </a:xfrm>
        </p:spPr>
        <p:txBody>
          <a:bodyPr/>
          <a:lstStyle/>
          <a:p>
            <a:r>
              <a:rPr lang="en-US" altLang="ja-JP" dirty="0"/>
              <a:t>Political and economic authorities tend to force their ideologies and values on the public in order to maintain their system. </a:t>
            </a:r>
            <a:endParaRPr lang="en-US" altLang="ja-JP" dirty="0" smtClean="0"/>
          </a:p>
          <a:p>
            <a:r>
              <a:rPr lang="en-US" altLang="ja-JP" dirty="0" smtClean="0"/>
              <a:t>They </a:t>
            </a:r>
            <a:r>
              <a:rPr lang="en-US" altLang="ja-JP" dirty="0"/>
              <a:t>have a strong motivation to manipulate public opinion and control information. Once they succeed in doing so, dominant ideology becomes ideology by dominators. </a:t>
            </a:r>
            <a:endParaRPr lang="en-US" altLang="ja-JP" dirty="0" smtClean="0"/>
          </a:p>
          <a:p>
            <a:r>
              <a:rPr lang="en-US" altLang="ja-JP" dirty="0" smtClean="0"/>
              <a:t>The </a:t>
            </a:r>
            <a:r>
              <a:rPr lang="en-US" altLang="ja-JP" dirty="0"/>
              <a:t>mass media serves as a mediator, and thus they tend to be governed by political power.</a:t>
            </a:r>
            <a:endParaRPr kumimoji="1" lang="ja-JP" altLang="en-US"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50</a:t>
            </a:fld>
            <a:endParaRPr lang="ja-JP" altLang="en-US"/>
          </a:p>
        </p:txBody>
      </p:sp>
    </p:spTree>
    <p:extLst>
      <p:ext uri="{BB962C8B-B14F-4D97-AF65-F5344CB8AC3E}">
        <p14:creationId xmlns:p14="http://schemas.microsoft.com/office/powerpoint/2010/main" val="2440742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363272" cy="778098"/>
          </a:xfrm>
        </p:spPr>
        <p:txBody>
          <a:bodyPr/>
          <a:lstStyle/>
          <a:p>
            <a:r>
              <a:rPr lang="en-US" altLang="ja-JP" sz="3600" b="1" dirty="0"/>
              <a:t>(6) Media has social and political meaning. </a:t>
            </a:r>
            <a:r>
              <a:rPr lang="ja-JP" altLang="ja-JP" sz="3600" dirty="0"/>
              <a:t/>
            </a:r>
            <a:br>
              <a:rPr lang="ja-JP" altLang="ja-JP" sz="3600" dirty="0"/>
            </a:br>
            <a:endParaRPr kumimoji="1" lang="ja-JP" altLang="en-US" sz="3600" dirty="0"/>
          </a:p>
        </p:txBody>
      </p:sp>
      <p:sp>
        <p:nvSpPr>
          <p:cNvPr id="3" name="コンテンツ プレースホルダー 2"/>
          <p:cNvSpPr>
            <a:spLocks noGrp="1"/>
          </p:cNvSpPr>
          <p:nvPr>
            <p:ph idx="1"/>
          </p:nvPr>
        </p:nvSpPr>
        <p:spPr>
          <a:xfrm>
            <a:off x="323528" y="1052736"/>
            <a:ext cx="8363272" cy="5073427"/>
          </a:xfrm>
        </p:spPr>
        <p:txBody>
          <a:bodyPr/>
          <a:lstStyle/>
          <a:p>
            <a:r>
              <a:rPr lang="en-US" altLang="ja-JP" sz="2800" dirty="0"/>
              <a:t>Mass media plays a role in information control and manipulation of public opinion in order to maintain their system. </a:t>
            </a:r>
            <a:endParaRPr lang="en-US" altLang="ja-JP" sz="2800" dirty="0" smtClean="0"/>
          </a:p>
          <a:p>
            <a:r>
              <a:rPr lang="en-US" altLang="ja-JP" sz="2800" dirty="0" smtClean="0"/>
              <a:t>This </a:t>
            </a:r>
            <a:r>
              <a:rPr lang="en-US" altLang="ja-JP" sz="2800" dirty="0"/>
              <a:t>is shown by the fact that the results of opinion polls regarding political matters are different depending on the political position of the newspaper companies. </a:t>
            </a:r>
            <a:endParaRPr lang="en-US" altLang="ja-JP" sz="2800" dirty="0" smtClean="0"/>
          </a:p>
          <a:p>
            <a:r>
              <a:rPr lang="en-US" altLang="ja-JP" sz="2800" dirty="0" smtClean="0"/>
              <a:t>On </a:t>
            </a:r>
            <a:r>
              <a:rPr lang="en-US" altLang="ja-JP" sz="2800" dirty="0"/>
              <a:t>the other hand, the media have played an active role in terms of democratic rights, opposition to war, and protection of human rights in history. </a:t>
            </a:r>
            <a:endParaRPr lang="en-US" altLang="ja-JP" sz="2800" dirty="0" smtClean="0"/>
          </a:p>
          <a:p>
            <a:r>
              <a:rPr lang="en-US" altLang="ja-JP" sz="2800" dirty="0" smtClean="0"/>
              <a:t>Media </a:t>
            </a:r>
            <a:r>
              <a:rPr lang="en-US" altLang="ja-JP" sz="2800" dirty="0"/>
              <a:t>is influenced by politics but, at the same time, it transforms politics.</a:t>
            </a:r>
            <a:endParaRPr kumimoji="1" lang="ja-JP" altLang="en-US" sz="28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51</a:t>
            </a:fld>
            <a:endParaRPr lang="ja-JP" altLang="en-US"/>
          </a:p>
        </p:txBody>
      </p:sp>
    </p:spTree>
    <p:extLst>
      <p:ext uri="{BB962C8B-B14F-4D97-AF65-F5344CB8AC3E}">
        <p14:creationId xmlns:p14="http://schemas.microsoft.com/office/powerpoint/2010/main" val="133232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en-US" altLang="ja-JP" sz="3600" b="1" dirty="0"/>
              <a:t>(7) Media has its unique pattern, artistic quality, techniques, and rules (conventions). </a:t>
            </a:r>
            <a:endParaRPr kumimoji="1" lang="ja-JP" altLang="en-US" sz="3600" dirty="0"/>
          </a:p>
        </p:txBody>
      </p:sp>
      <p:sp>
        <p:nvSpPr>
          <p:cNvPr id="3" name="コンテンツ プレースホルダー 2"/>
          <p:cNvSpPr>
            <a:spLocks noGrp="1"/>
          </p:cNvSpPr>
          <p:nvPr>
            <p:ph idx="1"/>
          </p:nvPr>
        </p:nvSpPr>
        <p:spPr/>
        <p:txBody>
          <a:bodyPr/>
          <a:lstStyle/>
          <a:p>
            <a:r>
              <a:rPr lang="en-US" altLang="ja-JP" sz="2800" dirty="0"/>
              <a:t>McLuhan said, “The medium is the message.” </a:t>
            </a:r>
            <a:endParaRPr lang="en-US" altLang="ja-JP" sz="2800" dirty="0" smtClean="0"/>
          </a:p>
          <a:p>
            <a:r>
              <a:rPr lang="en-US" altLang="ja-JP" sz="2800" dirty="0" smtClean="0"/>
              <a:t>The </a:t>
            </a:r>
            <a:r>
              <a:rPr lang="en-US" altLang="ja-JP" sz="2800" dirty="0"/>
              <a:t>ways of conveying messages are different depending on the kinds of media such as newspapers, TVs, radios, and the Internet. </a:t>
            </a:r>
            <a:endParaRPr lang="en-US" altLang="ja-JP" sz="2800" dirty="0" smtClean="0"/>
          </a:p>
          <a:p>
            <a:r>
              <a:rPr lang="en-US" altLang="ja-JP" sz="2800" dirty="0" smtClean="0"/>
              <a:t>In </a:t>
            </a:r>
            <a:r>
              <a:rPr lang="en-US" altLang="ja-JP" sz="2800" dirty="0"/>
              <a:t>addition, whether the medium focuses on news or entertainment changes the means of expression. </a:t>
            </a:r>
            <a:endParaRPr lang="en-US" altLang="ja-JP" sz="2800" dirty="0" smtClean="0"/>
          </a:p>
          <a:p>
            <a:r>
              <a:rPr lang="en-US" altLang="ja-JP" sz="2800" dirty="0" smtClean="0"/>
              <a:t>Therefore</a:t>
            </a:r>
            <a:r>
              <a:rPr lang="en-US" altLang="ja-JP" sz="2800" dirty="0"/>
              <a:t>, it is important to know media grammar, which is a problem in a macro-level perspective of media literacy.</a:t>
            </a:r>
            <a:endParaRPr kumimoji="1" lang="ja-JP" altLang="en-US" sz="28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52</a:t>
            </a:fld>
            <a:endParaRPr lang="ja-JP" altLang="en-US"/>
          </a:p>
        </p:txBody>
      </p:sp>
    </p:spTree>
    <p:extLst>
      <p:ext uri="{BB962C8B-B14F-4D97-AF65-F5344CB8AC3E}">
        <p14:creationId xmlns:p14="http://schemas.microsoft.com/office/powerpoint/2010/main" val="4022832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964488" cy="1786210"/>
          </a:xfrm>
        </p:spPr>
        <p:txBody>
          <a:bodyPr/>
          <a:lstStyle/>
          <a:p>
            <a:r>
              <a:rPr lang="en-US" altLang="ja-JP" sz="3600" b="1" dirty="0"/>
              <a:t>(8) Reading the media coverage critically increases creativity and promotes communication in a variety of ways. </a:t>
            </a:r>
            <a:r>
              <a:rPr lang="ja-JP" altLang="ja-JP" sz="3600" dirty="0"/>
              <a:t/>
            </a:r>
            <a:br>
              <a:rPr lang="ja-JP" altLang="ja-JP" sz="3600" dirty="0"/>
            </a:br>
            <a:endParaRPr kumimoji="1" lang="ja-JP" altLang="en-US" sz="3600" dirty="0"/>
          </a:p>
        </p:txBody>
      </p:sp>
      <p:sp>
        <p:nvSpPr>
          <p:cNvPr id="3" name="コンテンツ プレースホルダー 2"/>
          <p:cNvSpPr>
            <a:spLocks noGrp="1"/>
          </p:cNvSpPr>
          <p:nvPr>
            <p:ph idx="1"/>
          </p:nvPr>
        </p:nvSpPr>
        <p:spPr>
          <a:xfrm>
            <a:off x="457200" y="2060848"/>
            <a:ext cx="8229600" cy="4065315"/>
          </a:xfrm>
        </p:spPr>
        <p:txBody>
          <a:bodyPr/>
          <a:lstStyle/>
          <a:p>
            <a:r>
              <a:rPr lang="en-US" altLang="ja-JP" sz="2800" dirty="0"/>
              <a:t>News reports and documentary programs do not broadcast reality without editing. </a:t>
            </a:r>
            <a:endParaRPr lang="en-US" altLang="ja-JP" sz="2800" dirty="0" smtClean="0"/>
          </a:p>
          <a:p>
            <a:r>
              <a:rPr lang="en-US" altLang="ja-JP" sz="2800" dirty="0" smtClean="0"/>
              <a:t>TV </a:t>
            </a:r>
            <a:r>
              <a:rPr lang="en-US" altLang="ja-JP" sz="2800" dirty="0"/>
              <a:t>programmers construct works, public audiences interpret the works, and social phenomena in real society are constructed. </a:t>
            </a:r>
            <a:endParaRPr lang="en-US" altLang="ja-JP" sz="2800" dirty="0" smtClean="0"/>
          </a:p>
          <a:p>
            <a:r>
              <a:rPr lang="en-US" altLang="ja-JP" sz="2800" dirty="0" smtClean="0"/>
              <a:t>Audiences </a:t>
            </a:r>
            <a:r>
              <a:rPr lang="en-US" altLang="ja-JP" sz="2800" dirty="0"/>
              <a:t>should be concerned that important facts may not be </a:t>
            </a:r>
            <a:r>
              <a:rPr lang="en-US" altLang="ja-JP" sz="2800" dirty="0" smtClean="0"/>
              <a:t>broadcasted</a:t>
            </a:r>
            <a:r>
              <a:rPr lang="ja-JP" altLang="en-US" sz="2800" dirty="0" smtClean="0"/>
              <a:t>；</a:t>
            </a:r>
            <a:endParaRPr lang="en-US" altLang="ja-JP" sz="2800" dirty="0" smtClean="0"/>
          </a:p>
          <a:p>
            <a:r>
              <a:rPr lang="en-US" altLang="ja-JP" sz="2800" dirty="0" smtClean="0"/>
              <a:t>and </a:t>
            </a:r>
            <a:r>
              <a:rPr lang="en-US" altLang="ja-JP" sz="2800" dirty="0"/>
              <a:t>therefore, take the time to investigate the issue voluntarily.  </a:t>
            </a:r>
            <a:endParaRPr lang="ja-JP" altLang="ja-JP" sz="2800" dirty="0"/>
          </a:p>
          <a:p>
            <a:endParaRPr kumimoji="1" lang="ja-JP" altLang="en-US" sz="2800"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53</a:t>
            </a:fld>
            <a:endParaRPr lang="ja-JP" altLang="en-US"/>
          </a:p>
        </p:txBody>
      </p:sp>
    </p:spTree>
    <p:extLst>
      <p:ext uri="{BB962C8B-B14F-4D97-AF65-F5344CB8AC3E}">
        <p14:creationId xmlns:p14="http://schemas.microsoft.com/office/powerpoint/2010/main" val="21115552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ー 2"/>
          <p:cNvSpPr>
            <a:spLocks noGrp="1"/>
          </p:cNvSpPr>
          <p:nvPr>
            <p:ph idx="1"/>
          </p:nvPr>
        </p:nvSpPr>
        <p:spPr/>
        <p:txBody>
          <a:bodyPr/>
          <a:lstStyle/>
          <a:p>
            <a:r>
              <a:rPr lang="en-US" altLang="ja-JP" dirty="0"/>
              <a:t>Ito &amp; </a:t>
            </a:r>
            <a:r>
              <a:rPr lang="en-US" altLang="ja-JP" dirty="0" err="1"/>
              <a:t>Ohtaka</a:t>
            </a:r>
            <a:r>
              <a:rPr lang="en-US" altLang="ja-JP" dirty="0"/>
              <a:t> (2011) stresses the importance of media literacy at not only micro levels but also </a:t>
            </a:r>
            <a:r>
              <a:rPr lang="en-US" altLang="ja-JP" b="1" dirty="0"/>
              <a:t>at macro levels in this society. </a:t>
            </a:r>
            <a:endParaRPr lang="en-US" altLang="ja-JP" b="1" dirty="0" smtClean="0"/>
          </a:p>
          <a:p>
            <a:endParaRPr lang="en-US" altLang="ja-JP" dirty="0"/>
          </a:p>
          <a:p>
            <a:r>
              <a:rPr lang="en-US" altLang="ja-JP" dirty="0" smtClean="0"/>
              <a:t>It </a:t>
            </a:r>
            <a:r>
              <a:rPr lang="en-US" altLang="ja-JP" dirty="0"/>
              <a:t>is imperative for us to notice </a:t>
            </a:r>
            <a:r>
              <a:rPr lang="en-US" altLang="ja-JP" b="1" dirty="0"/>
              <a:t>the bias of mass media and try to acquire alternative facts and opinions </a:t>
            </a:r>
            <a:r>
              <a:rPr lang="en-US" altLang="ja-JP" dirty="0"/>
              <a:t>to judge this world.</a:t>
            </a:r>
            <a:endParaRPr lang="ja-JP"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fld id="{06CF52BE-0994-4BB7-B927-62853C1B9A13}" type="datetime1">
              <a:rPr lang="ja-JP" altLang="en-US" smtClean="0"/>
              <a:pPr>
                <a:defRPr/>
              </a:pPr>
              <a:t>2015/7/3</a:t>
            </a:fld>
            <a:endParaRPr lang="ja-JP" altLang="en-US"/>
          </a:p>
        </p:txBody>
      </p:sp>
      <p:sp>
        <p:nvSpPr>
          <p:cNvPr id="5" name="スライド番号プレースホルダー 4"/>
          <p:cNvSpPr>
            <a:spLocks noGrp="1"/>
          </p:cNvSpPr>
          <p:nvPr>
            <p:ph type="sldNum" sz="quarter" idx="12"/>
          </p:nvPr>
        </p:nvSpPr>
        <p:spPr/>
        <p:txBody>
          <a:bodyPr/>
          <a:lstStyle/>
          <a:p>
            <a:fld id="{CF819A9A-1C7F-49A3-B6C9-FBC1A4BA055F}" type="slidenum">
              <a:rPr lang="ja-JP" altLang="en-US" smtClean="0"/>
              <a:pPr/>
              <a:t>54</a:t>
            </a:fld>
            <a:endParaRPr lang="ja-JP" altLang="en-US"/>
          </a:p>
        </p:txBody>
      </p:sp>
    </p:spTree>
    <p:extLst>
      <p:ext uri="{BB962C8B-B14F-4D97-AF65-F5344CB8AC3E}">
        <p14:creationId xmlns:p14="http://schemas.microsoft.com/office/powerpoint/2010/main" val="233975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 correct answer is </a:t>
            </a:r>
            <a:r>
              <a:rPr kumimoji="1" lang="en-US" altLang="ja-JP" sz="6000" dirty="0" smtClean="0"/>
              <a:t>three</a:t>
            </a:r>
            <a:r>
              <a:rPr kumimoji="1" lang="en-US" altLang="ja-JP" dirty="0" smtClean="0"/>
              <a:t>.</a:t>
            </a:r>
            <a:br>
              <a:rPr kumimoji="1" lang="en-US" altLang="ja-JP" dirty="0" smtClean="0"/>
            </a:br>
            <a:r>
              <a:rPr lang="en-US" altLang="ja-JP" dirty="0" smtClean="0"/>
              <a:t>Why?</a:t>
            </a:r>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6</a:t>
            </a:fld>
            <a:endParaRPr lang="ja-JP" altLang="en-US"/>
          </a:p>
        </p:txBody>
      </p:sp>
      <p:pic>
        <p:nvPicPr>
          <p:cNvPr id="6" name="図 5"/>
          <p:cNvPicPr>
            <a:picLocks noChangeAspect="1"/>
          </p:cNvPicPr>
          <p:nvPr/>
        </p:nvPicPr>
        <p:blipFill>
          <a:blip r:embed="rId2"/>
          <a:stretch>
            <a:fillRect/>
          </a:stretch>
        </p:blipFill>
        <p:spPr>
          <a:xfrm>
            <a:off x="179512" y="1644091"/>
            <a:ext cx="3520111" cy="4485806"/>
          </a:xfrm>
          <a:prstGeom prst="rect">
            <a:avLst/>
          </a:prstGeom>
        </p:spPr>
      </p:pic>
      <p:sp>
        <p:nvSpPr>
          <p:cNvPr id="7" name="テキスト ボックス 6"/>
          <p:cNvSpPr txBox="1"/>
          <p:nvPr/>
        </p:nvSpPr>
        <p:spPr>
          <a:xfrm>
            <a:off x="683568" y="6277302"/>
            <a:ext cx="2879956" cy="523220"/>
          </a:xfrm>
          <a:prstGeom prst="rect">
            <a:avLst/>
          </a:prstGeom>
          <a:noFill/>
        </p:spPr>
        <p:txBody>
          <a:bodyPr wrap="none" rtlCol="0">
            <a:spAutoFit/>
          </a:bodyPr>
          <a:lstStyle/>
          <a:p>
            <a:r>
              <a:rPr kumimoji="1" lang="en-US" altLang="ja-JP" sz="2800" dirty="0" smtClean="0"/>
              <a:t>WTC Building</a:t>
            </a:r>
            <a:r>
              <a:rPr lang="en-US" altLang="ja-JP" sz="2800" dirty="0" smtClean="0"/>
              <a:t>s 1,2 </a:t>
            </a:r>
            <a:endParaRPr kumimoji="1" lang="ja-JP" altLang="en-US" sz="2800" dirty="0"/>
          </a:p>
        </p:txBody>
      </p:sp>
      <p:sp>
        <p:nvSpPr>
          <p:cNvPr id="8" name="テキスト ボックス 7"/>
          <p:cNvSpPr txBox="1"/>
          <p:nvPr/>
        </p:nvSpPr>
        <p:spPr>
          <a:xfrm>
            <a:off x="4427984" y="2780928"/>
            <a:ext cx="2932213" cy="1323439"/>
          </a:xfrm>
          <a:prstGeom prst="rect">
            <a:avLst/>
          </a:prstGeom>
          <a:noFill/>
        </p:spPr>
        <p:txBody>
          <a:bodyPr wrap="none" rtlCol="0">
            <a:spAutoFit/>
          </a:bodyPr>
          <a:lstStyle/>
          <a:p>
            <a:r>
              <a:rPr lang="ja-JP" altLang="en-US" sz="8000" b="1" dirty="0" smtClean="0"/>
              <a:t>＋　？</a:t>
            </a:r>
            <a:endParaRPr kumimoji="1" lang="ja-JP" altLang="en-US" sz="8000" b="1" dirty="0"/>
          </a:p>
        </p:txBody>
      </p:sp>
      <p:sp>
        <p:nvSpPr>
          <p:cNvPr id="9" name="テキスト ボックス 8"/>
          <p:cNvSpPr txBox="1"/>
          <p:nvPr/>
        </p:nvSpPr>
        <p:spPr>
          <a:xfrm>
            <a:off x="4416733" y="6198255"/>
            <a:ext cx="4723409" cy="523220"/>
          </a:xfrm>
          <a:prstGeom prst="rect">
            <a:avLst/>
          </a:prstGeom>
          <a:noFill/>
        </p:spPr>
        <p:txBody>
          <a:bodyPr wrap="none" rtlCol="0">
            <a:spAutoFit/>
          </a:bodyPr>
          <a:lstStyle/>
          <a:p>
            <a:r>
              <a:rPr lang="en-US" altLang="ja-JP" sz="2800" dirty="0"/>
              <a:t>An</a:t>
            </a:r>
            <a:r>
              <a:rPr lang="en-US" altLang="ja-JP" sz="2800" dirty="0" smtClean="0"/>
              <a:t>other </a:t>
            </a:r>
            <a:r>
              <a:rPr kumimoji="1" lang="en-US" altLang="ja-JP" sz="2800" dirty="0" smtClean="0"/>
              <a:t> WTC Building</a:t>
            </a:r>
            <a:r>
              <a:rPr lang="en-US" altLang="ja-JP" sz="2800" dirty="0" smtClean="0"/>
              <a:t> </a:t>
            </a:r>
            <a:r>
              <a:rPr lang="ja-JP" altLang="en-US" sz="2800" dirty="0" smtClean="0"/>
              <a:t>？？？</a:t>
            </a:r>
            <a:r>
              <a:rPr lang="en-US" altLang="ja-JP" sz="2800" dirty="0" smtClean="0"/>
              <a:t> </a:t>
            </a:r>
            <a:endParaRPr kumimoji="1" lang="ja-JP" altLang="en-US" sz="2800" dirty="0"/>
          </a:p>
        </p:txBody>
      </p:sp>
    </p:spTree>
    <p:extLst>
      <p:ext uri="{BB962C8B-B14F-4D97-AF65-F5344CB8AC3E}">
        <p14:creationId xmlns:p14="http://schemas.microsoft.com/office/powerpoint/2010/main" val="288701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155"/>
            <a:ext cx="9036496" cy="1930226"/>
          </a:xfrm>
        </p:spPr>
        <p:txBody>
          <a:bodyPr/>
          <a:lstStyle/>
          <a:p>
            <a:r>
              <a:rPr kumimoji="1" lang="en-US" altLang="ja-JP" sz="4000" dirty="0" smtClean="0"/>
              <a:t>Because</a:t>
            </a:r>
            <a:r>
              <a:rPr lang="en-US" altLang="ja-JP" sz="4000" dirty="0" smtClean="0"/>
              <a:t> </a:t>
            </a:r>
            <a:r>
              <a:rPr lang="en-US" altLang="ja-JP" sz="4000" dirty="0"/>
              <a:t>World Trade </a:t>
            </a:r>
            <a:r>
              <a:rPr lang="en-US" altLang="ja-JP" sz="4000" dirty="0" smtClean="0"/>
              <a:t>Center Building 7 collapsed at 5:20</a:t>
            </a:r>
            <a:r>
              <a:rPr lang="en-US" altLang="ja-JP" sz="4000" dirty="0"/>
              <a:t> </a:t>
            </a:r>
            <a:r>
              <a:rPr lang="en-US" altLang="ja-JP" sz="4000" dirty="0" smtClean="0"/>
              <a:t>pm on the </a:t>
            </a:r>
            <a:r>
              <a:rPr lang="en-US" altLang="ja-JP" sz="4000" dirty="0"/>
              <a:t>same day</a:t>
            </a:r>
            <a:br>
              <a:rPr lang="en-US" altLang="ja-JP" sz="4000" dirty="0"/>
            </a:br>
            <a:r>
              <a:rPr lang="en-US" altLang="ja-JP" sz="2800" dirty="0"/>
              <a:t>https://www.youtube.com/watch?v=LD06SAf0p9A</a:t>
            </a:r>
            <a:endParaRPr kumimoji="1" lang="ja-JP" altLang="en-US" sz="2800"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7</a:t>
            </a:fld>
            <a:endParaRPr lang="ja-JP" altLang="en-US"/>
          </a:p>
        </p:txBody>
      </p:sp>
      <p:pic>
        <p:nvPicPr>
          <p:cNvPr id="5" name="図 4"/>
          <p:cNvPicPr>
            <a:picLocks noChangeAspect="1"/>
          </p:cNvPicPr>
          <p:nvPr/>
        </p:nvPicPr>
        <p:blipFill>
          <a:blip r:embed="rId2"/>
          <a:stretch>
            <a:fillRect/>
          </a:stretch>
        </p:blipFill>
        <p:spPr>
          <a:xfrm>
            <a:off x="1138946" y="2246046"/>
            <a:ext cx="6803479" cy="4478511"/>
          </a:xfrm>
          <a:prstGeom prst="rect">
            <a:avLst/>
          </a:prstGeom>
        </p:spPr>
      </p:pic>
    </p:spTree>
    <p:extLst>
      <p:ext uri="{BB962C8B-B14F-4D97-AF65-F5344CB8AC3E}">
        <p14:creationId xmlns:p14="http://schemas.microsoft.com/office/powerpoint/2010/main" val="324756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altLang="ja-JP" dirty="0"/>
              <a:t>What is </a:t>
            </a:r>
            <a:r>
              <a:rPr lang="en-US" altLang="ja-JP" dirty="0" smtClean="0"/>
              <a:t>WTC Building </a:t>
            </a:r>
            <a:r>
              <a:rPr lang="en-US" altLang="ja-JP" dirty="0"/>
              <a:t>7</a:t>
            </a:r>
            <a:r>
              <a:rPr lang="en-US" altLang="ja-JP" dirty="0" smtClean="0"/>
              <a:t>?</a:t>
            </a:r>
            <a:r>
              <a:rPr lang="en-US" altLang="ja-JP" dirty="0"/>
              <a:t/>
            </a:r>
            <a:br>
              <a:rPr lang="en-US" altLang="ja-JP" dirty="0"/>
            </a:br>
            <a:r>
              <a:rPr lang="en-US" altLang="ja-JP" sz="2400" dirty="0"/>
              <a:t>http://rememberbuilding7.org/7-facts-about-building-7/</a:t>
            </a:r>
            <a:endParaRPr kumimoji="1" lang="ja-JP" altLang="en-US" sz="2400" dirty="0"/>
          </a:p>
        </p:txBody>
      </p:sp>
      <p:sp>
        <p:nvSpPr>
          <p:cNvPr id="5" name="コンテンツ プレースホルダー 4"/>
          <p:cNvSpPr>
            <a:spLocks noGrp="1"/>
          </p:cNvSpPr>
          <p:nvPr>
            <p:ph idx="1"/>
          </p:nvPr>
        </p:nvSpPr>
        <p:spPr>
          <a:xfrm>
            <a:off x="251520" y="1268760"/>
            <a:ext cx="8435280" cy="4857403"/>
          </a:xfrm>
        </p:spPr>
        <p:txBody>
          <a:bodyPr/>
          <a:lstStyle/>
          <a:p>
            <a:r>
              <a:rPr lang="en-US" altLang="ja-JP" dirty="0"/>
              <a:t>Building 7 was a 47-story </a:t>
            </a:r>
            <a:r>
              <a:rPr lang="en-US" altLang="ja-JP" dirty="0" smtClean="0"/>
              <a:t>skyscraper;</a:t>
            </a:r>
          </a:p>
          <a:p>
            <a:r>
              <a:rPr lang="en-US" altLang="ja-JP" dirty="0" smtClean="0"/>
              <a:t>was </a:t>
            </a:r>
            <a:r>
              <a:rPr lang="en-US" altLang="ja-JP" dirty="0"/>
              <a:t>part of the World Trade Center complex. </a:t>
            </a:r>
            <a:endParaRPr lang="en-US" altLang="ja-JP" dirty="0" smtClean="0"/>
          </a:p>
          <a:p>
            <a:r>
              <a:rPr lang="en-US" altLang="ja-JP" dirty="0" smtClean="0"/>
              <a:t>Built </a:t>
            </a:r>
            <a:r>
              <a:rPr lang="en-US" altLang="ja-JP" dirty="0"/>
              <a:t>in 1984, it would have been the tallest high-rise in 33 states in the United States. </a:t>
            </a:r>
            <a:endParaRPr lang="en-US" altLang="ja-JP" dirty="0" smtClean="0"/>
          </a:p>
          <a:p>
            <a:r>
              <a:rPr lang="en-US" altLang="ja-JP" dirty="0" smtClean="0"/>
              <a:t>It </a:t>
            </a:r>
            <a:r>
              <a:rPr lang="en-US" altLang="ja-JP" dirty="0"/>
              <a:t>collapsed at 5:20 pm on September 11, 2001. </a:t>
            </a:r>
            <a:endParaRPr lang="en-US" altLang="ja-JP" dirty="0" smtClean="0"/>
          </a:p>
          <a:p>
            <a:r>
              <a:rPr lang="en-US" altLang="ja-JP" dirty="0" smtClean="0"/>
              <a:t>It </a:t>
            </a:r>
            <a:r>
              <a:rPr lang="en-US" altLang="ja-JP" dirty="0"/>
              <a:t>was not hit by an </a:t>
            </a:r>
            <a:r>
              <a:rPr lang="en-US" altLang="ja-JP" dirty="0" smtClean="0"/>
              <a:t>airplane;</a:t>
            </a:r>
          </a:p>
          <a:p>
            <a:r>
              <a:rPr lang="en-US" altLang="ja-JP" dirty="0" smtClean="0"/>
              <a:t> </a:t>
            </a:r>
            <a:r>
              <a:rPr lang="en-US" altLang="ja-JP" dirty="0"/>
              <a:t>and suffered minimal damage compared to other buildings much closer to the Twin Towers.</a:t>
            </a:r>
          </a:p>
          <a:p>
            <a:endParaRPr kumimoji="1" lang="ja-JP" altLang="en-US"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dirty="0"/>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8</a:t>
            </a:fld>
            <a:endParaRPr lang="ja-JP" altLang="en-US"/>
          </a:p>
        </p:txBody>
      </p:sp>
      <p:pic>
        <p:nvPicPr>
          <p:cNvPr id="6" name="図 5"/>
          <p:cNvPicPr>
            <a:picLocks noChangeAspect="1"/>
          </p:cNvPicPr>
          <p:nvPr/>
        </p:nvPicPr>
        <p:blipFill>
          <a:blip r:embed="rId2"/>
          <a:stretch>
            <a:fillRect/>
          </a:stretch>
        </p:blipFill>
        <p:spPr>
          <a:xfrm>
            <a:off x="1538725" y="5885961"/>
            <a:ext cx="4617451" cy="825420"/>
          </a:xfrm>
          <a:prstGeom prst="rect">
            <a:avLst/>
          </a:prstGeom>
        </p:spPr>
      </p:pic>
    </p:spTree>
    <p:extLst>
      <p:ext uri="{BB962C8B-B14F-4D97-AF65-F5344CB8AC3E}">
        <p14:creationId xmlns:p14="http://schemas.microsoft.com/office/powerpoint/2010/main" val="233361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56875" y="65824"/>
            <a:ext cx="5495245" cy="706090"/>
          </a:xfrm>
        </p:spPr>
        <p:txBody>
          <a:bodyPr/>
          <a:lstStyle/>
          <a:p>
            <a:pPr algn="l"/>
            <a:r>
              <a:rPr lang="en-US" altLang="ja-JP" sz="3600" b="1" cap="all" dirty="0"/>
              <a:t>7 FACTS ABOUT BUILDING </a:t>
            </a:r>
            <a:r>
              <a:rPr lang="en-US" altLang="ja-JP" sz="3600" b="1" cap="all" dirty="0" smtClean="0"/>
              <a:t>7</a:t>
            </a:r>
            <a:endParaRPr kumimoji="1" lang="ja-JP" altLang="en-US" sz="3600" dirty="0"/>
          </a:p>
        </p:txBody>
      </p:sp>
      <p:sp>
        <p:nvSpPr>
          <p:cNvPr id="6" name="コンテンツ プレースホルダー 5"/>
          <p:cNvSpPr>
            <a:spLocks noGrp="1"/>
          </p:cNvSpPr>
          <p:nvPr>
            <p:ph idx="1"/>
          </p:nvPr>
        </p:nvSpPr>
        <p:spPr>
          <a:xfrm>
            <a:off x="0" y="771915"/>
            <a:ext cx="9144000" cy="5354250"/>
          </a:xfrm>
        </p:spPr>
        <p:txBody>
          <a:bodyPr/>
          <a:lstStyle/>
          <a:p>
            <a:r>
              <a:rPr lang="en-US" altLang="ja-JP" sz="2400" dirty="0" smtClean="0"/>
              <a:t>1</a:t>
            </a:r>
            <a:r>
              <a:rPr lang="en-US" altLang="ja-JP" sz="2400" dirty="0"/>
              <a:t>) If fire caused Building 7 to collapse, it would be the </a:t>
            </a:r>
            <a:r>
              <a:rPr lang="en-US" altLang="ja-JP" sz="2400" b="1" dirty="0"/>
              <a:t>first ever fire-induced collapse of a steel-frame high-rise.</a:t>
            </a:r>
          </a:p>
          <a:p>
            <a:r>
              <a:rPr lang="en-US" altLang="ja-JP" sz="2400" dirty="0"/>
              <a:t>2) </a:t>
            </a:r>
            <a:r>
              <a:rPr lang="en-US" altLang="ja-JP" sz="2400" dirty="0" smtClean="0"/>
              <a:t>Its collapse </a:t>
            </a:r>
            <a:r>
              <a:rPr lang="en-US" altLang="ja-JP" sz="2400" dirty="0"/>
              <a:t>was </a:t>
            </a:r>
            <a:r>
              <a:rPr lang="en-US" altLang="ja-JP" sz="2400" b="1" dirty="0"/>
              <a:t>not mentioned </a:t>
            </a:r>
            <a:r>
              <a:rPr lang="en-US" altLang="ja-JP" sz="2400" dirty="0"/>
              <a:t>in the 9/11 Commission Report.</a:t>
            </a:r>
          </a:p>
          <a:p>
            <a:r>
              <a:rPr lang="en-US" altLang="ja-JP" sz="2400" dirty="0"/>
              <a:t>3) </a:t>
            </a:r>
            <a:r>
              <a:rPr lang="en-US" altLang="ja-JP" sz="2400" dirty="0" smtClean="0"/>
              <a:t>In </a:t>
            </a:r>
            <a:r>
              <a:rPr lang="en-US" altLang="ja-JP" sz="2400" dirty="0"/>
              <a:t>2006, 43% of Americans </a:t>
            </a:r>
            <a:r>
              <a:rPr lang="en-US" altLang="ja-JP" sz="2400" b="1" dirty="0"/>
              <a:t>did not know </a:t>
            </a:r>
            <a:r>
              <a:rPr lang="en-US" altLang="ja-JP" sz="2400" dirty="0"/>
              <a:t>about Building 7.</a:t>
            </a:r>
          </a:p>
          <a:p>
            <a:r>
              <a:rPr lang="en-US" altLang="ja-JP" sz="2400" dirty="0"/>
              <a:t>4) It took the federal government </a:t>
            </a:r>
            <a:r>
              <a:rPr lang="en-US" altLang="ja-JP" sz="2400" b="1" dirty="0"/>
              <a:t>seven years </a:t>
            </a:r>
            <a:r>
              <a:rPr lang="en-US" altLang="ja-JP" sz="2400" dirty="0"/>
              <a:t>to conduct an investigation and issue a report for Building 7.</a:t>
            </a:r>
          </a:p>
          <a:p>
            <a:r>
              <a:rPr lang="en-US" altLang="ja-JP" sz="2400" dirty="0"/>
              <a:t>5) 1,700+ </a:t>
            </a:r>
            <a:r>
              <a:rPr lang="en-US" altLang="ja-JP" sz="2400" dirty="0">
                <a:hlinkClick r:id="rId2" tooltip="AE911Truth"/>
              </a:rPr>
              <a:t>architects and engineers</a:t>
            </a:r>
            <a:r>
              <a:rPr lang="en-US" altLang="ja-JP" sz="2400" dirty="0"/>
              <a:t>  have signed a petition calling for a new investigation into the destruction of Building 7</a:t>
            </a:r>
            <a:r>
              <a:rPr lang="en-US" altLang="ja-JP" sz="2400" dirty="0" smtClean="0"/>
              <a:t>, including the </a:t>
            </a:r>
            <a:r>
              <a:rPr lang="en-US" altLang="ja-JP" sz="2400" dirty="0"/>
              <a:t>possible use of explosives.</a:t>
            </a:r>
          </a:p>
          <a:p>
            <a:r>
              <a:rPr lang="en-US" altLang="ja-JP" sz="2400" dirty="0"/>
              <a:t>6) Numerous witnesses say the possibility of demolishing Building 7 was widely discussed by emergency personnel at the scene and advocated by the building’s owner.</a:t>
            </a:r>
          </a:p>
          <a:p>
            <a:r>
              <a:rPr lang="en-US" altLang="ja-JP" sz="2400" dirty="0"/>
              <a:t>7) </a:t>
            </a:r>
            <a:r>
              <a:rPr lang="en-US" altLang="ja-JP" sz="2400" dirty="0" smtClean="0"/>
              <a:t>housed by several </a:t>
            </a:r>
            <a:r>
              <a:rPr lang="en-US" altLang="ja-JP" sz="2400" dirty="0"/>
              <a:t>intelligence and law enforcement agencies, and the NYC Office of Emergency Management’s Emergency Operations Center, more commonly known as “Giuliani’s Bunker”.</a:t>
            </a:r>
          </a:p>
          <a:p>
            <a:endParaRPr kumimoji="1" lang="ja-JP" altLang="en-US" sz="2400" dirty="0"/>
          </a:p>
        </p:txBody>
      </p:sp>
      <p:sp>
        <p:nvSpPr>
          <p:cNvPr id="3" name="日付プレースホルダー 2"/>
          <p:cNvSpPr>
            <a:spLocks noGrp="1"/>
          </p:cNvSpPr>
          <p:nvPr>
            <p:ph type="dt" sz="half" idx="10"/>
          </p:nvPr>
        </p:nvSpPr>
        <p:spPr/>
        <p:txBody>
          <a:bodyPr/>
          <a:lstStyle/>
          <a:p>
            <a:pPr>
              <a:defRPr/>
            </a:pPr>
            <a:fld id="{A1244EDC-8A1D-4E5B-8C2C-1C7AEE840A64}" type="datetime1">
              <a:rPr lang="ja-JP" altLang="en-US" smtClean="0"/>
              <a:pPr>
                <a:defRPr/>
              </a:pPr>
              <a:t>2015/7/3</a:t>
            </a:fld>
            <a:endParaRPr lang="ja-JP" altLang="en-US"/>
          </a:p>
        </p:txBody>
      </p:sp>
      <p:sp>
        <p:nvSpPr>
          <p:cNvPr id="4" name="スライド番号プレースホルダー 3"/>
          <p:cNvSpPr>
            <a:spLocks noGrp="1"/>
          </p:cNvSpPr>
          <p:nvPr>
            <p:ph type="sldNum" sz="quarter" idx="12"/>
          </p:nvPr>
        </p:nvSpPr>
        <p:spPr/>
        <p:txBody>
          <a:bodyPr/>
          <a:lstStyle/>
          <a:p>
            <a:fld id="{254CCE2E-575D-4A51-B9EC-4C61327109CF}" type="slidenum">
              <a:rPr lang="ja-JP" altLang="en-US" smtClean="0"/>
              <a:pPr/>
              <a:t>9</a:t>
            </a:fld>
            <a:endParaRPr lang="ja-JP" altLang="en-US"/>
          </a:p>
        </p:txBody>
      </p:sp>
      <p:pic>
        <p:nvPicPr>
          <p:cNvPr id="7" name="図 6"/>
          <p:cNvPicPr>
            <a:picLocks noChangeAspect="1"/>
          </p:cNvPicPr>
          <p:nvPr/>
        </p:nvPicPr>
        <p:blipFill>
          <a:blip r:embed="rId3"/>
          <a:stretch>
            <a:fillRect/>
          </a:stretch>
        </p:blipFill>
        <p:spPr>
          <a:xfrm>
            <a:off x="5726699" y="87194"/>
            <a:ext cx="3335005" cy="596169"/>
          </a:xfrm>
          <a:prstGeom prst="rect">
            <a:avLst/>
          </a:prstGeom>
        </p:spPr>
      </p:pic>
    </p:spTree>
    <p:extLst>
      <p:ext uri="{BB962C8B-B14F-4D97-AF65-F5344CB8AC3E}">
        <p14:creationId xmlns:p14="http://schemas.microsoft.com/office/powerpoint/2010/main" val="565696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3367</TotalTime>
  <Words>3335</Words>
  <Application>Microsoft Office PowerPoint</Application>
  <PresentationFormat>画面に合わせる (4:3)</PresentationFormat>
  <Paragraphs>293</Paragraphs>
  <Slides>54</Slides>
  <Notes>3</Notes>
  <HiddenSlides>0</HiddenSlides>
  <MMClips>3</MMClips>
  <ScaleCrop>false</ScaleCrop>
  <HeadingPairs>
    <vt:vector size="4" baseType="variant">
      <vt:variant>
        <vt:lpstr>テーマ</vt:lpstr>
      </vt:variant>
      <vt:variant>
        <vt:i4>2</vt:i4>
      </vt:variant>
      <vt:variant>
        <vt:lpstr>スライド タイトル</vt:lpstr>
      </vt:variant>
      <vt:variant>
        <vt:i4>54</vt:i4>
      </vt:variant>
    </vt:vector>
  </HeadingPairs>
  <TitlesOfParts>
    <vt:vector size="56" baseType="lpstr">
      <vt:lpstr>Office ​​テーマ</vt:lpstr>
      <vt:lpstr>デザインの設定</vt:lpstr>
      <vt:lpstr> From the US 9/11 attacks to the Japanese 3/11 earthquake  Takehiko Ito　(Wako University)    take@wako.ac.jp   www.itotakehiko.com  Division 11: Political Psychology Presidential Address http://www.icap2014.com/divisional-programs/div-11-political-psychology/53 11:00-12:00,  Sunday, July 13, 2014 Room 212/213, The Palais des Congrès - Paris France   28th International Congress of Applied Psychology   8-13 July 2014   </vt:lpstr>
      <vt:lpstr>Part I: The US 9/11 attacks in 2001</vt:lpstr>
      <vt:lpstr>Quiz：How many building collapsed in WTC, NY on Sep. 11, 2001?</vt:lpstr>
      <vt:lpstr>How many buildings of WTC collapsed, before the next day would come?  The answer is …</vt:lpstr>
      <vt:lpstr> How many buildings of WTC collapsed, before the next day would come? The answer, my friend, is blowing in the wind? The answer is blowing in the wind??</vt:lpstr>
      <vt:lpstr>The correct answer is three. Why?</vt:lpstr>
      <vt:lpstr>Because World Trade Center Building 7 collapsed at 5:20 pm on the same day https://www.youtube.com/watch?v=LD06SAf0p9A</vt:lpstr>
      <vt:lpstr>What is WTC Building 7? http://rememberbuilding7.org/7-facts-about-building-7/</vt:lpstr>
      <vt:lpstr>7 FACTS ABOUT BUILDING 7</vt:lpstr>
      <vt:lpstr>Where was WTC 7?</vt:lpstr>
      <vt:lpstr>How WTC 7 collapsed =Free fall forming a parabola </vt:lpstr>
      <vt:lpstr>World Trade Center 7:  Some of the Tenants</vt:lpstr>
      <vt:lpstr>“the first and only steel skyscraper in the world to have collapsed due to fire” (BBC, )  (wikipedia)</vt:lpstr>
      <vt:lpstr>https://www.youtube.com/watch?v=ltP2t9nq9fI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So why this “accident” happened? </vt:lpstr>
      <vt:lpstr>PowerPoint プレゼンテーション</vt:lpstr>
      <vt:lpstr>PowerPoint プレゼンテーション</vt:lpstr>
      <vt:lpstr>Method</vt:lpstr>
      <vt:lpstr>Table 1. Number of collapsed buildings</vt:lpstr>
      <vt:lpstr>Table 2. Cause for collapse</vt:lpstr>
      <vt:lpstr>Results and Discussion</vt:lpstr>
      <vt:lpstr>Part II: The Japanese 3/11 earthquake 2011</vt:lpstr>
      <vt:lpstr>PowerPoint プレゼンテーション</vt:lpstr>
      <vt:lpstr>PowerPoint プレゼンテーション</vt:lpstr>
      <vt:lpstr>Earthquake ant nuclear power plant sites (It seems the accidents will happen again )</vt:lpstr>
      <vt:lpstr>Fig. Number of suicide related to the earthquake according to prefectures</vt:lpstr>
      <vt:lpstr>Ito, T. 2014 Effects of tsunami and nuclear disaster on children’s time perspective: A text mining study of essays after the Great East Japan Earthquake Journal of International Society of Life Information Science, 32(1), 44-46. </vt:lpstr>
      <vt:lpstr>PowerPoint プレゼンテーション</vt:lpstr>
      <vt:lpstr>Ito, T. (in press) What kind of media contributes to human happiness?: From the news report on the 311 nuclear plant accidents</vt:lpstr>
      <vt:lpstr>2．Deleted video(and your memory) </vt:lpstr>
      <vt:lpstr>3．Background of pressure on broadcasting </vt:lpstr>
      <vt:lpstr>4．Conflicts within the media</vt:lpstr>
      <vt:lpstr>5．Relationship between the advertising industry and the media industry </vt:lpstr>
      <vt:lpstr>(Continued)</vt:lpstr>
      <vt:lpstr>6. Relationship between academic scholars and the nuclear power industry </vt:lpstr>
      <vt:lpstr>7. Conflicts over the depiction  of a nose bleeding in “Oishinbo”</vt:lpstr>
      <vt:lpstr>8 Media literacy</vt:lpstr>
      <vt:lpstr>(1) All the media coverage is edited.  </vt:lpstr>
      <vt:lpstr>(2) Media constructs reality</vt:lpstr>
      <vt:lpstr>(3) Audience interpret media coverage and construct meaning. </vt:lpstr>
      <vt:lpstr>(4) Media has commercial meaning. </vt:lpstr>
      <vt:lpstr>(5) Media conveys a point of view (ideology) and a sense of value.  </vt:lpstr>
      <vt:lpstr>(6) Media has social and political meaning.  </vt:lpstr>
      <vt:lpstr>(7) Media has its unique pattern, artistic quality, techniques, and rules (conventions). </vt:lpstr>
      <vt:lpstr>(8) Reading the media coverage critically increases creativity and promotes communication in a variety of ways.  </vt:lpstr>
      <vt:lpstr>Conclusion</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3.11震災の子どもたちの作文における心的外傷後成長（PTG） －テキストマイニング研究より－ いとう たけひこ1、 飯島 有紀恵2  1 和光大学　心理教育学科（日本、東京） 2 相模女子大学人間心理学科（日本、神奈川）   第35回国際生命情報科学会（ISLIS ）学術大会 2013年3月16日15:40-16:00 横浜国立大学理工学部講義棟Ａ棟A-202</dc:title>
  <dc:creator>TAKEHIKO ITO</dc:creator>
  <cp:lastModifiedBy>TAKEHIKO ITO</cp:lastModifiedBy>
  <cp:revision>147</cp:revision>
  <cp:lastPrinted>2014-06-17T07:30:01Z</cp:lastPrinted>
  <dcterms:created xsi:type="dcterms:W3CDTF">2013-03-15T23:36:16Z</dcterms:created>
  <dcterms:modified xsi:type="dcterms:W3CDTF">2015-07-03T01:20:12Z</dcterms:modified>
</cp:coreProperties>
</file>